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Default Extension="jpeg" ContentType="image/jpeg"/>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notesSlides/notesSlide6.xml" ContentType="application/vnd.openxmlformats-officedocument.presentationml.notesSlide+xml"/>
  <Default Extension="gif" ContentType="image/gif"/>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32"/>
  </p:notesMasterIdLst>
  <p:sldIdLst>
    <p:sldId id="278" r:id="rId2"/>
    <p:sldId id="257" r:id="rId3"/>
    <p:sldId id="262" r:id="rId4"/>
    <p:sldId id="264" r:id="rId5"/>
    <p:sldId id="265" r:id="rId6"/>
    <p:sldId id="267" r:id="rId7"/>
    <p:sldId id="268" r:id="rId8"/>
    <p:sldId id="284" r:id="rId9"/>
    <p:sldId id="285" r:id="rId10"/>
    <p:sldId id="286" r:id="rId11"/>
    <p:sldId id="289" r:id="rId12"/>
    <p:sldId id="269" r:id="rId13"/>
    <p:sldId id="271" r:id="rId14"/>
    <p:sldId id="272" r:id="rId15"/>
    <p:sldId id="270" r:id="rId16"/>
    <p:sldId id="276" r:id="rId17"/>
    <p:sldId id="288" r:id="rId18"/>
    <p:sldId id="277" r:id="rId19"/>
    <p:sldId id="266" r:id="rId20"/>
    <p:sldId id="273" r:id="rId21"/>
    <p:sldId id="275" r:id="rId22"/>
    <p:sldId id="296" r:id="rId23"/>
    <p:sldId id="297" r:id="rId24"/>
    <p:sldId id="274" r:id="rId25"/>
    <p:sldId id="290" r:id="rId26"/>
    <p:sldId id="298" r:id="rId27"/>
    <p:sldId id="292" r:id="rId28"/>
    <p:sldId id="293" r:id="rId29"/>
    <p:sldId id="294" r:id="rId30"/>
    <p:sldId id="295"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4" d="100"/>
          <a:sy n="94" d="100"/>
        </p:scale>
        <p:origin x="-76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148D44-66AA-8D49-8CEE-1601FC9664A6}" type="datetimeFigureOut">
              <a:rPr lang="en-US" smtClean="0"/>
              <a:pPr/>
              <a:t>1/15/16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05337F-412E-AB4A-B607-7A91C4634492}"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818324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7" name="Rectangle 7"/>
          <p:cNvSpPr>
            <a:spLocks noGrp="1" noChangeArrowheads="1"/>
          </p:cNvSpPr>
          <p:nvPr>
            <p:ph type="sldNum" sz="quarter" idx="5"/>
          </p:nvPr>
        </p:nvSpPr>
        <p:spPr>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95BF419C-B2F9-8A44-A2EA-87160A1E87D2}" type="slidenum">
              <a:rPr lang="en-US" sz="1200"/>
              <a:pPr eaLnBrk="1" hangingPunct="1"/>
              <a:t>2</a:t>
            </a:fld>
            <a:endParaRPr lang="en-US" sz="1200"/>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p>
            <a:pPr eaLnBrk="1" hangingPunct="1"/>
            <a:r>
              <a:rPr lang="en-US">
                <a:latin typeface="Arial" charset="0"/>
              </a:rPr>
              <a:t>Answers:</a:t>
            </a:r>
          </a:p>
          <a:p>
            <a:pPr eaLnBrk="1" hangingPunct="1"/>
            <a:r>
              <a:rPr lang="en-US">
                <a:latin typeface="Arial" charset="0"/>
              </a:rPr>
              <a:t>1. The number of automobiles sold each year more than doubled.</a:t>
            </a:r>
          </a:p>
          <a:p>
            <a:pPr eaLnBrk="1" hangingPunct="1"/>
            <a:r>
              <a:rPr lang="en-US">
                <a:latin typeface="Arial" charset="0"/>
              </a:rPr>
              <a:t>2. Industries may include oil, steel, glassmaking, construction, and tires.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269BEF0E-0CEF-404C-8B98-F1D988AFBDD6}" type="slidenum">
              <a:rPr lang="en-US" sz="1200"/>
              <a:pPr eaLnBrk="1" hangingPunct="1"/>
              <a:t>3</a:t>
            </a:fld>
            <a:endParaRPr lang="en-US" sz="120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p>
            <a:pPr eaLnBrk="1" hangingPunct="1"/>
            <a:r>
              <a:rPr lang="en-US">
                <a:latin typeface="Arial" charset="0"/>
              </a:rPr>
              <a:t>Answers:</a:t>
            </a:r>
          </a:p>
          <a:p>
            <a:pPr eaLnBrk="1" hangingPunct="1"/>
            <a:r>
              <a:rPr lang="en-US">
                <a:latin typeface="Arial" charset="0"/>
              </a:rPr>
              <a:t>1. Planets move in orbits, but stars are fixed in place.</a:t>
            </a:r>
          </a:p>
          <a:p>
            <a:pPr eaLnBrk="1" hangingPunct="1"/>
            <a:r>
              <a:rPr lang="en-US">
                <a:latin typeface="Arial" charset="0"/>
              </a:rPr>
              <a:t>2. Today we know of three more planets: Uranus, Neptune, and Pluto. We also know that the planets move in elliptical orbits instead of circular orbits.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10F26275-83E0-B74A-8E17-D142FE37F12B}" type="slidenum">
              <a:rPr lang="en-US" sz="1200"/>
              <a:pPr eaLnBrk="1" hangingPunct="1"/>
              <a:t>4</a:t>
            </a:fld>
            <a:endParaRPr lang="en-US" sz="1200"/>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p>
            <a:pPr eaLnBrk="1" hangingPunct="1"/>
            <a:r>
              <a:rPr lang="en-US">
                <a:latin typeface="Arial" charset="0"/>
              </a:rPr>
              <a:t>Answers:</a:t>
            </a:r>
          </a:p>
          <a:p>
            <a:pPr eaLnBrk="1" hangingPunct="1"/>
            <a:r>
              <a:rPr lang="en-US">
                <a:latin typeface="Arial" charset="0"/>
              </a:rPr>
              <a:t>1. B</a:t>
            </a:r>
          </a:p>
          <a:p>
            <a:pPr eaLnBrk="1" hangingPunct="1"/>
            <a:r>
              <a:rPr lang="en-US">
                <a:latin typeface="Arial" charset="0"/>
              </a:rPr>
              <a:t>2. C</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Hunger</a:t>
            </a:r>
            <a:r>
              <a:rPr lang="en-US" baseline="0" dirty="0" smtClean="0"/>
              <a:t> marches</a:t>
            </a:r>
          </a:p>
          <a:p>
            <a:pPr marL="228600" indent="-228600">
              <a:buAutoNum type="arabicPeriod"/>
            </a:pPr>
            <a:r>
              <a:rPr lang="en-US" baseline="0" dirty="0" smtClean="0"/>
              <a:t>Farm foreclosures</a:t>
            </a:r>
          </a:p>
          <a:p>
            <a:pPr marL="228600" indent="-228600">
              <a:buAutoNum type="arabicPeriod"/>
            </a:pPr>
            <a:r>
              <a:rPr lang="en-US" baseline="0" dirty="0" smtClean="0"/>
              <a:t>Bonus Army former military seeking help</a:t>
            </a:r>
            <a:endParaRPr lang="en-US" dirty="0"/>
          </a:p>
        </p:txBody>
      </p:sp>
      <p:sp>
        <p:nvSpPr>
          <p:cNvPr id="4" name="Slide Number Placeholder 3"/>
          <p:cNvSpPr>
            <a:spLocks noGrp="1"/>
          </p:cNvSpPr>
          <p:nvPr>
            <p:ph type="sldNum" sz="quarter" idx="10"/>
          </p:nvPr>
        </p:nvSpPr>
        <p:spPr/>
        <p:txBody>
          <a:bodyPr/>
          <a:lstStyle/>
          <a:p>
            <a:fld id="{A205337F-412E-AB4A-B607-7A91C4634492}" type="slidenum">
              <a:rPr lang="en-US" smtClean="0"/>
              <a:pPr/>
              <a:t>18</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043825046"/>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Lots of over-farming during World War I. So much food needed.</a:t>
            </a:r>
          </a:p>
          <a:p>
            <a:pPr marL="228600" indent="-228600">
              <a:buAutoNum type="arabicPeriod"/>
            </a:pPr>
            <a:r>
              <a:rPr lang="en-US" dirty="0" smtClean="0"/>
              <a:t>Hey, these new machines work great!</a:t>
            </a:r>
          </a:p>
          <a:p>
            <a:pPr marL="228600" indent="-228600">
              <a:buAutoNum type="arabicPeriod"/>
            </a:pPr>
            <a:r>
              <a:rPr lang="en-US" dirty="0" smtClean="0"/>
              <a:t>Drought in early 1930s.</a:t>
            </a:r>
          </a:p>
          <a:p>
            <a:pPr marL="228600" indent="-228600">
              <a:buAutoNum type="arabicPeriod"/>
            </a:pPr>
            <a:r>
              <a:rPr lang="en-US" dirty="0" smtClean="0"/>
              <a:t>Lack of knowledge</a:t>
            </a:r>
            <a:r>
              <a:rPr lang="en-US" baseline="0" dirty="0" smtClean="0"/>
              <a:t> about the soil.</a:t>
            </a:r>
            <a:endParaRPr lang="en-US" dirty="0"/>
          </a:p>
        </p:txBody>
      </p:sp>
      <p:sp>
        <p:nvSpPr>
          <p:cNvPr id="4" name="Slide Number Placeholder 3"/>
          <p:cNvSpPr>
            <a:spLocks noGrp="1"/>
          </p:cNvSpPr>
          <p:nvPr>
            <p:ph type="sldNum" sz="quarter" idx="10"/>
          </p:nvPr>
        </p:nvSpPr>
        <p:spPr/>
        <p:txBody>
          <a:bodyPr/>
          <a:lstStyle/>
          <a:p>
            <a:fld id="{A205337F-412E-AB4A-B607-7A91C4634492}" type="slidenum">
              <a:rPr lang="en-US" smtClean="0"/>
              <a:pPr/>
              <a:t>19</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663445194"/>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The Red Cross, Salvation Army, Catholic charities, fraternal orders, hospitals, newspapers, and individuals operated the breadlines. </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dirty="0" smtClean="0"/>
              <a:t>By early 1931 New York City had 82 breadlines, serving approximately eighty-five thousand meals each day.</a:t>
            </a:r>
          </a:p>
          <a:p>
            <a:pPr marL="228600" indent="-228600">
              <a:buAutoNum type="arabicPeriod"/>
            </a:pPr>
            <a:r>
              <a:rPr lang="en-US" dirty="0" smtClean="0"/>
              <a:t>One of the most famous soup kitchens by gangster Al Capone, it served three meals a day. On Thanksgiving Day of 1930 alone, Capone's kitchen served five thousand meals. </a:t>
            </a:r>
            <a:endParaRPr lang="en-US" dirty="0"/>
          </a:p>
        </p:txBody>
      </p:sp>
      <p:sp>
        <p:nvSpPr>
          <p:cNvPr id="4" name="Slide Number Placeholder 3"/>
          <p:cNvSpPr>
            <a:spLocks noGrp="1"/>
          </p:cNvSpPr>
          <p:nvPr>
            <p:ph type="sldNum" sz="quarter" idx="10"/>
          </p:nvPr>
        </p:nvSpPr>
        <p:spPr/>
        <p:txBody>
          <a:bodyPr/>
          <a:lstStyle/>
          <a:p>
            <a:fld id="{A205337F-412E-AB4A-B607-7A91C4634492}" type="slidenum">
              <a:rPr lang="en-US" smtClean="0"/>
              <a:pPr/>
              <a:t>20</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44545247"/>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05337F-412E-AB4A-B607-7A91C4634492}" type="slidenum">
              <a:rPr lang="en-US" smtClean="0"/>
              <a:pPr/>
              <a:t>27</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81438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19C6250-37D8-3F4A-AF61-AFE3C7C0BE0E}" type="datetimeFigureOut">
              <a:rPr lang="en-US" smtClean="0"/>
              <a:pPr/>
              <a:t>1/15/16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069035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9C6250-37D8-3F4A-AF61-AFE3C7C0BE0E}" type="datetimeFigureOut">
              <a:rPr lang="en-US" smtClean="0"/>
              <a:pPr/>
              <a:t>1/15/16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74960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9C6250-37D8-3F4A-AF61-AFE3C7C0BE0E}" type="datetimeFigureOut">
              <a:rPr lang="en-US" smtClean="0"/>
              <a:pPr/>
              <a:t>1/15/16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52683533"/>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9C6250-37D8-3F4A-AF61-AFE3C7C0BE0E}" type="datetimeFigureOut">
              <a:rPr lang="en-US" smtClean="0"/>
              <a:pPr/>
              <a:t>1/15/16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489563994"/>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9C6250-37D8-3F4A-AF61-AFE3C7C0BE0E}" type="datetimeFigureOut">
              <a:rPr lang="en-US" smtClean="0"/>
              <a:pPr/>
              <a:t>1/15/16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62601268"/>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9C6250-37D8-3F4A-AF61-AFE3C7C0BE0E}" type="datetimeFigureOut">
              <a:rPr lang="en-US" smtClean="0"/>
              <a:pPr/>
              <a:t>1/15/16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35298840"/>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9C6250-37D8-3F4A-AF61-AFE3C7C0BE0E}" type="datetimeFigureOut">
              <a:rPr lang="en-US" smtClean="0"/>
              <a:pPr/>
              <a:t>1/15/16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65351455"/>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9C6250-37D8-3F4A-AF61-AFE3C7C0BE0E}" type="datetimeFigureOut">
              <a:rPr lang="en-US" smtClean="0"/>
              <a:pPr/>
              <a:t>1/15/16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5452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9C6250-37D8-3F4A-AF61-AFE3C7C0BE0E}" type="datetimeFigureOut">
              <a:rPr lang="en-US" smtClean="0"/>
              <a:pPr/>
              <a:t>1/15/16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78428541"/>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9C6250-37D8-3F4A-AF61-AFE3C7C0BE0E}" type="datetimeFigureOut">
              <a:rPr lang="en-US" smtClean="0"/>
              <a:pPr/>
              <a:t>1/15/16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00331641"/>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9C6250-37D8-3F4A-AF61-AFE3C7C0BE0E}" type="datetimeFigureOut">
              <a:rPr lang="en-US" smtClean="0"/>
              <a:pPr/>
              <a:t>1/15/16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610197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9C6250-37D8-3F4A-AF61-AFE3C7C0BE0E}" type="datetimeFigureOut">
              <a:rPr lang="en-US" smtClean="0"/>
              <a:pPr/>
              <a:t>1/15/16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AE1C99-7958-6141-B954-82919BDC5191}"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727012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5"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gif"/></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slide" Target="slide2.xml"/><Relationship Id="rId7" Type="http://schemas.openxmlformats.org/officeDocument/2006/relationships/image" Target="../media/image7.png"/><Relationship Id="rId8"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caused the Great Depression?</a:t>
            </a:r>
            <a:endParaRPr lang="en-US" dirty="0"/>
          </a:p>
        </p:txBody>
      </p:sp>
      <p:sp>
        <p:nvSpPr>
          <p:cNvPr id="3" name="Content Placeholder 2"/>
          <p:cNvSpPr>
            <a:spLocks noGrp="1"/>
          </p:cNvSpPr>
          <p:nvPr>
            <p:ph idx="1"/>
          </p:nvPr>
        </p:nvSpPr>
        <p:spPr/>
        <p:txBody>
          <a:bodyPr/>
          <a:lstStyle/>
          <a:p>
            <a:r>
              <a:rPr lang="en-US" dirty="0" smtClean="0"/>
              <a:t>Greed?</a:t>
            </a:r>
          </a:p>
          <a:p>
            <a:r>
              <a:rPr lang="en-US" dirty="0" smtClean="0"/>
              <a:t>Overconfidence?</a:t>
            </a:r>
          </a:p>
          <a:p>
            <a:r>
              <a:rPr lang="en-US" dirty="0" smtClean="0"/>
              <a:t>Bad luck?</a:t>
            </a:r>
          </a:p>
          <a:p>
            <a:r>
              <a:rPr lang="en-US" dirty="0" smtClean="0"/>
              <a:t>A world inter-connected as never before in history?</a:t>
            </a:r>
          </a:p>
          <a:p>
            <a:r>
              <a:rPr lang="en-US" dirty="0" smtClean="0"/>
              <a:t>Carelessness?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Spirals go both ways.</a:t>
            </a:r>
            <a:endParaRPr lang="en-US" dirty="0"/>
          </a:p>
        </p:txBody>
      </p:sp>
      <p:pic>
        <p:nvPicPr>
          <p:cNvPr id="8" name="Content Placeholder 7"/>
          <p:cNvPicPr>
            <a:picLocks noGrp="1" noChangeAspect="1"/>
          </p:cNvPicPr>
          <p:nvPr>
            <p:ph idx="1"/>
          </p:nvPr>
        </p:nvPicPr>
        <p:blipFill>
          <a:blip r:embed="rId2"/>
          <a:srcRect l="4542" r="4542"/>
          <a:stretch>
            <a:fillRect/>
          </a:stretch>
        </p:blipFill>
        <p:spPr/>
      </p:pic>
      <p:sp>
        <p:nvSpPr>
          <p:cNvPr id="3" name="Oval Callout 2"/>
          <p:cNvSpPr/>
          <p:nvPr/>
        </p:nvSpPr>
        <p:spPr>
          <a:xfrm>
            <a:off x="6303804" y="3934346"/>
            <a:ext cx="1610800" cy="1084269"/>
          </a:xfrm>
          <a:prstGeom prst="wedgeEllipseCallout">
            <a:avLst>
              <a:gd name="adj1" fmla="val -97756"/>
              <a:gd name="adj2" fmla="val 103928"/>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chemeClr val="tx1"/>
                  </a:solidFill>
                </a:ln>
                <a:solidFill>
                  <a:schemeClr val="bg1"/>
                </a:solidFill>
              </a:rPr>
              <a:t>Too much debt!</a:t>
            </a:r>
            <a:endParaRPr lang="en-US" dirty="0">
              <a:ln>
                <a:solidFill>
                  <a:schemeClr val="tx1"/>
                </a:solidFill>
              </a:ln>
              <a:solidFill>
                <a:schemeClr val="bg1"/>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181065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idx="1"/>
          </p:nvPr>
        </p:nvSpPr>
        <p:spPr>
          <a:xfrm>
            <a:off x="457200" y="1600200"/>
            <a:ext cx="8229600" cy="1977887"/>
          </a:xfrm>
          <a:ln>
            <a:solidFill>
              <a:schemeClr val="tx1"/>
            </a:solidFill>
          </a:ln>
        </p:spPr>
        <p:txBody>
          <a:bodyPr>
            <a:normAutofit fontScale="97500" lnSpcReduction="10000"/>
          </a:bodyPr>
          <a:lstStyle/>
          <a:p>
            <a:pPr marL="0" indent="0" algn="ctr">
              <a:buNone/>
            </a:pPr>
            <a:r>
              <a:rPr lang="en-US" sz="6000" dirty="0" smtClean="0"/>
              <a:t>What caused the </a:t>
            </a:r>
          </a:p>
          <a:p>
            <a:pPr marL="0" indent="0" algn="ctr">
              <a:buNone/>
            </a:pPr>
            <a:r>
              <a:rPr lang="en-US" sz="6000" dirty="0" smtClean="0"/>
              <a:t>Great Depression?</a:t>
            </a:r>
            <a:endParaRPr lang="en-US" sz="60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048218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normAutofit fontScale="90000"/>
          </a:bodyPr>
          <a:lstStyle/>
          <a:p>
            <a:r>
              <a:rPr lang="en-US" dirty="0" smtClean="0"/>
              <a:t>What caused the Great Depression?</a:t>
            </a:r>
            <a:endParaRPr lang="en-US" dirty="0"/>
          </a:p>
        </p:txBody>
      </p:sp>
      <p:sp>
        <p:nvSpPr>
          <p:cNvPr id="3" name="Content Placeholder 2"/>
          <p:cNvSpPr>
            <a:spLocks noGrp="1"/>
          </p:cNvSpPr>
          <p:nvPr>
            <p:ph idx="1"/>
          </p:nvPr>
        </p:nvSpPr>
        <p:spPr>
          <a:xfrm>
            <a:off x="457200" y="1641893"/>
            <a:ext cx="8229600" cy="4600398"/>
          </a:xfrm>
        </p:spPr>
        <p:txBody>
          <a:bodyPr>
            <a:normAutofit/>
          </a:bodyPr>
          <a:lstStyle/>
          <a:p>
            <a:r>
              <a:rPr lang="en-US" dirty="0" smtClean="0"/>
              <a:t>Citizens borrowed too much money.</a:t>
            </a:r>
          </a:p>
          <a:p>
            <a:pPr marL="0" indent="0">
              <a:buNone/>
            </a:pPr>
            <a:r>
              <a:rPr lang="en-US" dirty="0" smtClean="0"/>
              <a:t>		-They bought consumer goods on installment plans (debt).</a:t>
            </a:r>
          </a:p>
          <a:p>
            <a:pPr marL="0" indent="0">
              <a:buNone/>
            </a:pPr>
            <a:r>
              <a:rPr lang="en-US" dirty="0"/>
              <a:t>	</a:t>
            </a:r>
            <a:r>
              <a:rPr lang="en-US" dirty="0" smtClean="0"/>
              <a:t>	-They bought homes and cars on credit (debt).</a:t>
            </a:r>
          </a:p>
          <a:p>
            <a:r>
              <a:rPr lang="en-US" dirty="0" smtClean="0"/>
              <a:t>Businesses borrowed too much (debt).</a:t>
            </a:r>
          </a:p>
          <a:p>
            <a:r>
              <a:rPr lang="en-US" dirty="0" smtClean="0"/>
              <a:t>People bought stocks on margin (debt).</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950063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caused the Great Depression?</a:t>
            </a:r>
          </a:p>
        </p:txBody>
      </p:sp>
      <p:sp>
        <p:nvSpPr>
          <p:cNvPr id="3" name="Content Placeholder 2"/>
          <p:cNvSpPr>
            <a:spLocks noGrp="1"/>
          </p:cNvSpPr>
          <p:nvPr>
            <p:ph idx="1"/>
          </p:nvPr>
        </p:nvSpPr>
        <p:spPr>
          <a:xfrm>
            <a:off x="457200" y="1208186"/>
            <a:ext cx="8229600" cy="5018616"/>
          </a:xfrm>
        </p:spPr>
        <p:txBody>
          <a:bodyPr>
            <a:normAutofit/>
          </a:bodyPr>
          <a:lstStyle/>
          <a:p>
            <a:r>
              <a:rPr lang="en-US" dirty="0" smtClean="0"/>
              <a:t>Farmers borrowed to buy machinery (debt).</a:t>
            </a:r>
          </a:p>
          <a:p>
            <a:pPr marL="0" indent="0">
              <a:buNone/>
            </a:pPr>
            <a:r>
              <a:rPr lang="en-US" dirty="0" smtClean="0"/>
              <a:t>	-The farmers could not sell what they had grown because the demand for food fell after the war ended (no more troops to feed).</a:t>
            </a:r>
            <a:endParaRPr lang="en-US" dirty="0"/>
          </a:p>
          <a:p>
            <a:pPr marL="0" indent="0">
              <a:buNone/>
            </a:pPr>
            <a:r>
              <a:rPr lang="en-US" dirty="0" smtClean="0"/>
              <a:t>	-Europe was not buying food. European farmers could now farm since WWI was over. </a:t>
            </a:r>
          </a:p>
          <a:p>
            <a:pPr marL="0" indent="0">
              <a:buNone/>
            </a:pPr>
            <a:r>
              <a:rPr lang="en-US" dirty="0"/>
              <a:t>	</a:t>
            </a:r>
            <a:r>
              <a:rPr lang="en-US" dirty="0" smtClean="0"/>
              <a:t>-The Smoot-Hawley Tariff passed by the Congress of the United States. This slowed trade with Europe. “The tariff game goes both ways.”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74868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caused the Great Depression?</a:t>
            </a:r>
          </a:p>
        </p:txBody>
      </p:sp>
      <p:sp>
        <p:nvSpPr>
          <p:cNvPr id="3" name="Content Placeholder 2"/>
          <p:cNvSpPr>
            <a:spLocks noGrp="1"/>
          </p:cNvSpPr>
          <p:nvPr>
            <p:ph idx="1"/>
          </p:nvPr>
        </p:nvSpPr>
        <p:spPr>
          <a:xfrm>
            <a:off x="457200" y="1208186"/>
            <a:ext cx="8229600" cy="3066932"/>
          </a:xfrm>
        </p:spPr>
        <p:txBody>
          <a:bodyPr>
            <a:normAutofit lnSpcReduction="10000"/>
          </a:bodyPr>
          <a:lstStyle/>
          <a:p>
            <a:r>
              <a:rPr lang="en-US" dirty="0" smtClean="0"/>
              <a:t>The federal government had not protected banks from “bank runs.”</a:t>
            </a:r>
          </a:p>
          <a:p>
            <a:pPr marL="0" indent="0">
              <a:buNone/>
            </a:pPr>
            <a:r>
              <a:rPr lang="en-US" dirty="0"/>
              <a:t>	</a:t>
            </a:r>
            <a:r>
              <a:rPr lang="en-US" dirty="0" smtClean="0"/>
              <a:t>-When people became nervous, they pulled all of their money out of the banks. This destroyed many banks. (No money to lend.)</a:t>
            </a:r>
          </a:p>
          <a:p>
            <a:pPr marL="0" indent="0">
              <a:buNone/>
            </a:pPr>
            <a:r>
              <a:rPr lang="en-US" dirty="0"/>
              <a:t>	</a:t>
            </a:r>
            <a:endParaRPr lang="en-US" dirty="0" smtClean="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534790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caused the Great Depression?</a:t>
            </a: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4400" dirty="0" smtClean="0"/>
              <a:t>Was the stock market crash of October 1929 “cause” or “effect”?</a:t>
            </a:r>
            <a:endParaRPr lang="en-US" sz="44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5044164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735"/>
          </a:xfrm>
        </p:spPr>
        <p:txBody>
          <a:bodyPr>
            <a:normAutofit fontScale="90000"/>
          </a:bodyPr>
          <a:lstStyle/>
          <a:p>
            <a:r>
              <a:rPr lang="en-US" dirty="0" smtClean="0"/>
              <a:t>What did Hoover do?</a:t>
            </a:r>
            <a:endParaRPr lang="en-US" dirty="0"/>
          </a:p>
        </p:txBody>
      </p:sp>
      <p:sp>
        <p:nvSpPr>
          <p:cNvPr id="3" name="Content Placeholder 2"/>
          <p:cNvSpPr>
            <a:spLocks noGrp="1"/>
          </p:cNvSpPr>
          <p:nvPr>
            <p:ph idx="1"/>
          </p:nvPr>
        </p:nvSpPr>
        <p:spPr>
          <a:xfrm>
            <a:off x="263303" y="929374"/>
            <a:ext cx="8580607" cy="5700156"/>
          </a:xfrm>
        </p:spPr>
        <p:txBody>
          <a:bodyPr>
            <a:normAutofit fontScale="92500" lnSpcReduction="20000"/>
          </a:bodyPr>
          <a:lstStyle/>
          <a:p>
            <a:r>
              <a:rPr lang="en-US" dirty="0" smtClean="0"/>
              <a:t>Hoover </a:t>
            </a:r>
            <a:r>
              <a:rPr lang="en-US" dirty="0"/>
              <a:t>believed that Americans could turn the economy around </a:t>
            </a:r>
            <a:r>
              <a:rPr lang="en-US" b="1" dirty="0"/>
              <a:t>without government intervention</a:t>
            </a:r>
            <a:r>
              <a:rPr lang="en-US" dirty="0"/>
              <a:t>. </a:t>
            </a:r>
            <a:endParaRPr lang="en-US" dirty="0" smtClean="0"/>
          </a:p>
          <a:p>
            <a:r>
              <a:rPr lang="en-US" dirty="0" smtClean="0"/>
              <a:t>He </a:t>
            </a:r>
            <a:r>
              <a:rPr lang="en-US" dirty="0"/>
              <a:t>tried to </a:t>
            </a:r>
            <a:r>
              <a:rPr lang="en-US" b="1" dirty="0"/>
              <a:t>work with business leaders </a:t>
            </a:r>
            <a:r>
              <a:rPr lang="en-US" dirty="0"/>
              <a:t>and increased public works projects in an effort to spur economic recovery.</a:t>
            </a:r>
            <a:endParaRPr lang="en-US" dirty="0" smtClean="0"/>
          </a:p>
          <a:p>
            <a:r>
              <a:rPr lang="en-US" dirty="0" smtClean="0"/>
              <a:t>Hoover </a:t>
            </a:r>
            <a:r>
              <a:rPr lang="en-US" dirty="0"/>
              <a:t>set up the National Credit Corporation (NCC) and Reconstruction Finance Corporation (RFC) to provide </a:t>
            </a:r>
            <a:r>
              <a:rPr lang="en-US" b="1" dirty="0"/>
              <a:t>loans to individuals and </a:t>
            </a:r>
            <a:r>
              <a:rPr lang="en-US" b="1" dirty="0" smtClean="0"/>
              <a:t>businesses</a:t>
            </a:r>
            <a:r>
              <a:rPr lang="en-US" dirty="0" smtClean="0"/>
              <a:t>. It was not enough.</a:t>
            </a:r>
          </a:p>
          <a:p>
            <a:r>
              <a:rPr lang="en-US" dirty="0" smtClean="0"/>
              <a:t>Hoover </a:t>
            </a:r>
            <a:r>
              <a:rPr lang="en-US" dirty="0"/>
              <a:t>believed </a:t>
            </a:r>
            <a:r>
              <a:rPr lang="en-US" b="1" dirty="0"/>
              <a:t>that private charities and state and local governments</a:t>
            </a:r>
            <a:r>
              <a:rPr lang="en-US" dirty="0"/>
              <a:t>—not the federal government—should provide relief assistance.</a:t>
            </a:r>
            <a:r>
              <a:rPr lang="en-US" dirty="0" smtClean="0"/>
              <a:t> </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3893378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84449" y="3779451"/>
            <a:ext cx="8255349" cy="2664204"/>
          </a:xfrm>
          <a:ln>
            <a:solidFill>
              <a:schemeClr val="tx1"/>
            </a:solidFill>
          </a:ln>
        </p:spPr>
        <p:txBody>
          <a:bodyPr>
            <a:noAutofit/>
          </a:bodyPr>
          <a:lstStyle/>
          <a:p>
            <a:pPr algn="l"/>
            <a:r>
              <a:rPr lang="en-US" sz="2400" b="1" dirty="0" smtClean="0"/>
              <a:t/>
            </a:r>
            <a:br>
              <a:rPr lang="en-US" sz="2400" b="1" dirty="0" smtClean="0"/>
            </a:br>
            <a:r>
              <a:rPr lang="en-US" sz="2400" b="1" dirty="0" smtClean="0"/>
              <a:t>The Department of the Treasury </a:t>
            </a:r>
            <a:r>
              <a:rPr lang="en-US" sz="2400" dirty="0" smtClean="0"/>
              <a:t/>
            </a:r>
            <a:br>
              <a:rPr lang="en-US" sz="2400" dirty="0" smtClean="0"/>
            </a:br>
            <a:r>
              <a:rPr lang="en-US" sz="2400" dirty="0" smtClean="0"/>
              <a:t>--print money</a:t>
            </a:r>
            <a:br>
              <a:rPr lang="en-US" sz="2400" dirty="0" smtClean="0"/>
            </a:br>
            <a:r>
              <a:rPr lang="en-US" sz="2400" dirty="0" smtClean="0"/>
              <a:t>--</a:t>
            </a:r>
            <a:r>
              <a:rPr lang="en-US" sz="2400" i="1" dirty="0" smtClean="0"/>
              <a:t>disburse payments </a:t>
            </a:r>
            <a:r>
              <a:rPr lang="en-US" sz="2400" dirty="0" smtClean="0"/>
              <a:t>to the American public (e.g. build roads),</a:t>
            </a:r>
            <a:br>
              <a:rPr lang="en-US" sz="2400" dirty="0" smtClean="0"/>
            </a:br>
            <a:r>
              <a:rPr lang="en-US" sz="2400" dirty="0" smtClean="0"/>
              <a:t>--</a:t>
            </a:r>
            <a:r>
              <a:rPr lang="en-US" sz="2400" i="1" dirty="0" smtClean="0"/>
              <a:t>collect taxes</a:t>
            </a:r>
            <a:r>
              <a:rPr lang="en-US" sz="2400" dirty="0" smtClean="0"/>
              <a:t>,</a:t>
            </a:r>
            <a:br>
              <a:rPr lang="en-US" sz="2400" dirty="0" smtClean="0"/>
            </a:br>
            <a:r>
              <a:rPr lang="en-US" sz="2400" dirty="0" smtClean="0"/>
              <a:t>--</a:t>
            </a:r>
            <a:r>
              <a:rPr lang="en-US" sz="2400" i="1" dirty="0" smtClean="0"/>
              <a:t>borrow funds </a:t>
            </a:r>
            <a:r>
              <a:rPr lang="en-US" sz="2400" dirty="0" smtClean="0"/>
              <a:t>necessary to run the federal government (for example, sell bonds to China),</a:t>
            </a:r>
            <a:br>
              <a:rPr lang="en-US" sz="2400" dirty="0" smtClean="0"/>
            </a:br>
            <a:endParaRPr lang="en-US" sz="2400" dirty="0"/>
          </a:p>
        </p:txBody>
      </p:sp>
      <p:sp>
        <p:nvSpPr>
          <p:cNvPr id="3" name="Subtitle 2"/>
          <p:cNvSpPr>
            <a:spLocks noGrp="1"/>
          </p:cNvSpPr>
          <p:nvPr>
            <p:ph type="subTitle" idx="1"/>
          </p:nvPr>
        </p:nvSpPr>
        <p:spPr>
          <a:xfrm>
            <a:off x="484450" y="1471507"/>
            <a:ext cx="8255349" cy="1951684"/>
          </a:xfrm>
          <a:ln>
            <a:solidFill>
              <a:schemeClr val="tx1"/>
            </a:solidFill>
          </a:ln>
        </p:spPr>
        <p:txBody>
          <a:bodyPr>
            <a:noAutofit/>
          </a:bodyPr>
          <a:lstStyle/>
          <a:p>
            <a:pPr algn="l"/>
            <a:r>
              <a:rPr lang="en-US" sz="2400" b="1" dirty="0" smtClean="0">
                <a:solidFill>
                  <a:schemeClr val="tx1"/>
                </a:solidFill>
              </a:rPr>
              <a:t>The Federal Reserve System</a:t>
            </a:r>
          </a:p>
          <a:p>
            <a:pPr marL="342900" indent="-342900" algn="l">
              <a:buFont typeface="Arial"/>
              <a:buChar char="•"/>
            </a:pPr>
            <a:r>
              <a:rPr lang="en-US" sz="2400" dirty="0" smtClean="0">
                <a:solidFill>
                  <a:schemeClr val="tx1"/>
                </a:solidFill>
              </a:rPr>
              <a:t>the central bank of the United States.</a:t>
            </a:r>
          </a:p>
          <a:p>
            <a:pPr marL="342900" indent="-342900" algn="l">
              <a:buFont typeface="Arial"/>
              <a:buChar char="•"/>
            </a:pPr>
            <a:r>
              <a:rPr lang="en-US" sz="2400" i="1" dirty="0">
                <a:solidFill>
                  <a:schemeClr val="tx1"/>
                </a:solidFill>
              </a:rPr>
              <a:t>m</a:t>
            </a:r>
            <a:r>
              <a:rPr lang="en-US" sz="2400" i="1" dirty="0" smtClean="0">
                <a:solidFill>
                  <a:schemeClr val="tx1"/>
                </a:solidFill>
              </a:rPr>
              <a:t>anages interest rates</a:t>
            </a:r>
          </a:p>
          <a:p>
            <a:pPr marL="342900" indent="-342900" algn="l">
              <a:buFont typeface="Arial"/>
              <a:buChar char="•"/>
            </a:pPr>
            <a:r>
              <a:rPr lang="en-US" sz="2400" dirty="0" smtClean="0">
                <a:solidFill>
                  <a:schemeClr val="tx1"/>
                </a:solidFill>
              </a:rPr>
              <a:t>regulate banks</a:t>
            </a:r>
          </a:p>
        </p:txBody>
      </p:sp>
      <p:sp>
        <p:nvSpPr>
          <p:cNvPr id="4" name="Rectangle 3"/>
          <p:cNvSpPr/>
          <p:nvPr/>
        </p:nvSpPr>
        <p:spPr>
          <a:xfrm>
            <a:off x="484449" y="309792"/>
            <a:ext cx="8255349" cy="851922"/>
          </a:xfrm>
          <a:prstGeom prst="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With whom do presidents work to solve economic problems?</a:t>
            </a:r>
            <a:endParaRPr lang="en-US" sz="2800" dirty="0">
              <a:solidFill>
                <a:schemeClr val="tx1"/>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656981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the “Bonus Army” want?</a:t>
            </a:r>
            <a:endParaRPr lang="en-US" dirty="0"/>
          </a:p>
        </p:txBody>
      </p:sp>
      <p:pic>
        <p:nvPicPr>
          <p:cNvPr id="4" name="Content Placeholder 3"/>
          <p:cNvPicPr>
            <a:picLocks noGrp="1" noChangeAspect="1"/>
          </p:cNvPicPr>
          <p:nvPr>
            <p:ph idx="1"/>
          </p:nvPr>
        </p:nvPicPr>
        <p:blipFill>
          <a:blip r:embed="rId3"/>
          <a:srcRect t="7532" b="7532"/>
          <a:stretch>
            <a:fillRect/>
          </a:stretch>
        </p:blipFill>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6008893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happened to the soil?</a:t>
            </a:r>
            <a:endParaRPr lang="en-US" dirty="0"/>
          </a:p>
        </p:txBody>
      </p:sp>
      <p:pic>
        <p:nvPicPr>
          <p:cNvPr id="6" name="Content Placeholder 5"/>
          <p:cNvPicPr>
            <a:picLocks noGrp="1" noChangeAspect="1"/>
          </p:cNvPicPr>
          <p:nvPr>
            <p:ph idx="1"/>
          </p:nvPr>
        </p:nvPicPr>
        <p:blipFill>
          <a:blip r:embed="rId3"/>
          <a:srcRect t="7613" b="7613"/>
          <a:stretch>
            <a:fillRect/>
          </a:stretch>
        </p:blipFill>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445367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313" name="Picture 3" descr="chapter_activity"/>
          <p:cNvPicPr>
            <a:picLocks noGrp="1"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0"/>
            <a:ext cx="9144000" cy="81915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13314" name="Text Box 5"/>
          <p:cNvSpPr txBox="1">
            <a:spLocks noChangeArrowheads="1"/>
          </p:cNvSpPr>
          <p:nvPr/>
        </p:nvSpPr>
        <p:spPr bwMode="auto">
          <a:xfrm>
            <a:off x="1462088" y="73025"/>
            <a:ext cx="6640886" cy="34881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lnSpc>
                <a:spcPct val="80000"/>
              </a:lnSpc>
              <a:spcBef>
                <a:spcPct val="20000"/>
              </a:spcBef>
            </a:pPr>
            <a:r>
              <a:rPr lang="en-US" sz="2000" b="1" dirty="0">
                <a:solidFill>
                  <a:schemeClr val="bg1"/>
                </a:solidFill>
              </a:rPr>
              <a:t>Automobile </a:t>
            </a:r>
            <a:r>
              <a:rPr lang="en-US" sz="2000" b="1" dirty="0" smtClean="0">
                <a:solidFill>
                  <a:schemeClr val="bg1"/>
                </a:solidFill>
              </a:rPr>
              <a:t>Sales soared during the ROARING 1920s</a:t>
            </a:r>
            <a:endParaRPr lang="en-US" sz="2000" b="1" dirty="0">
              <a:solidFill>
                <a:schemeClr val="bg1"/>
              </a:solidFill>
            </a:endParaRPr>
          </a:p>
        </p:txBody>
      </p:sp>
      <p:sp>
        <p:nvSpPr>
          <p:cNvPr id="13316" name="Rectangle 7"/>
          <p:cNvSpPr>
            <a:spLocks noGrp="1" noChangeArrowheads="1"/>
          </p:cNvSpPr>
          <p:nvPr>
            <p:ph type="title"/>
          </p:nvPr>
        </p:nvSpPr>
        <p:spPr bwMode="auto">
          <a:xfrm>
            <a:off x="914400" y="7104063"/>
            <a:ext cx="8229600" cy="171450"/>
          </a:xfr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Transparency: Automobile Sales in the 1920s</a:t>
            </a:r>
            <a:endParaRPr lang="en-US" sz="4000">
              <a:latin typeface="Arial" charset="0"/>
            </a:endParaRPr>
          </a:p>
        </p:txBody>
      </p:sp>
      <p:pic>
        <p:nvPicPr>
          <p:cNvPr id="13321" name="Picture 22" descr="clrtms_mv_C-47"/>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236663" y="947738"/>
            <a:ext cx="3660775" cy="5043487"/>
          </a:xfrm>
          <a:prstGeom prst="rect">
            <a:avLst/>
          </a:prstGeom>
          <a:solidFill>
            <a:schemeClr val="tx1"/>
          </a:solidFill>
          <a:ln>
            <a:noFill/>
          </a:ln>
          <a:extLst/>
        </p:spPr>
      </p:pic>
      <p:pic>
        <p:nvPicPr>
          <p:cNvPr id="13322" name="Picture 23" descr="clrtms_mv_C-47_Q"/>
          <p:cNvPicPr>
            <a:picLocks noChangeAspect="1" noChangeArrowheads="1"/>
          </p:cNvPicPr>
          <p:nvPr/>
        </p:nvPicPr>
        <p:blipFill>
          <a:blip r:embed="rId5">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105400" y="914400"/>
            <a:ext cx="3733800" cy="75723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2" name="Rectangle 1"/>
          <p:cNvSpPr/>
          <p:nvPr/>
        </p:nvSpPr>
        <p:spPr>
          <a:xfrm>
            <a:off x="5410200" y="2209800"/>
            <a:ext cx="3429000" cy="127535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Compare auto sales from 1920 to1929.</a:t>
            </a:r>
            <a:endParaRPr lang="en-US" sz="2400" dirty="0">
              <a:solidFill>
                <a:schemeClr val="tx1"/>
              </a:solidFill>
            </a:endParaRPr>
          </a:p>
        </p:txBody>
      </p:sp>
      <p:sp>
        <p:nvSpPr>
          <p:cNvPr id="12" name="Rectangle 11"/>
          <p:cNvSpPr/>
          <p:nvPr/>
        </p:nvSpPr>
        <p:spPr>
          <a:xfrm>
            <a:off x="5410200" y="4128009"/>
            <a:ext cx="3429000" cy="186321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Which industries would have benefitted from the growth in automobile sales?</a:t>
            </a:r>
            <a:endParaRPr lang="en-US" sz="2400" dirty="0">
              <a:solidFill>
                <a:schemeClr val="tx1"/>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22139257"/>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63304" y="274638"/>
            <a:ext cx="8423496" cy="1143000"/>
          </a:xfrm>
        </p:spPr>
        <p:txBody>
          <a:bodyPr>
            <a:normAutofit fontScale="90000"/>
          </a:bodyPr>
          <a:lstStyle/>
          <a:p>
            <a:r>
              <a:rPr lang="en-US" dirty="0" smtClean="0"/>
              <a:t>Who feeds you when you have no money?</a:t>
            </a:r>
            <a:endParaRPr lang="en-US" dirty="0"/>
          </a:p>
        </p:txBody>
      </p:sp>
      <p:pic>
        <p:nvPicPr>
          <p:cNvPr id="4" name="Content Placeholder 3"/>
          <p:cNvPicPr>
            <a:picLocks noGrp="1" noChangeAspect="1"/>
          </p:cNvPicPr>
          <p:nvPr>
            <p:ph idx="1"/>
          </p:nvPr>
        </p:nvPicPr>
        <p:blipFill>
          <a:blip r:embed="rId3"/>
          <a:srcRect t="13944" b="13944"/>
          <a:stretch>
            <a:fillRect/>
          </a:stretch>
        </p:blipFill>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359739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5" descr="C:\Users\rakesh.jawale\Desktop\HSGEO15_TC_C07_L1_ls04\Image.png"/>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15489"/>
            <a:ext cx="9305474" cy="686371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1027" name="Text Box 3"/>
          <p:cNvSpPr txBox="1">
            <a:spLocks noChangeArrowheads="1"/>
          </p:cNvSpPr>
          <p:nvPr/>
        </p:nvSpPr>
        <p:spPr bwMode="auto">
          <a:xfrm>
            <a:off x="135753" y="21441"/>
            <a:ext cx="8506808" cy="45245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lIns="82314" tIns="41157" rIns="82314" bIns="41157">
            <a:spAutoFit/>
          </a:bodyPr>
          <a:lstStyle>
            <a:lvl1pPr>
              <a:defRPr sz="2400">
                <a:solidFill>
                  <a:schemeClr val="tx1"/>
                </a:solidFill>
                <a:latin typeface="Myriad Pro" charset="0"/>
                <a:ea typeface="ＭＳ Ｐゴシック" charset="0"/>
                <a:cs typeface="Geneva" charset="0"/>
              </a:defRPr>
            </a:lvl1pPr>
            <a:lvl2pPr marL="742950" indent="-285750">
              <a:defRPr sz="2400">
                <a:solidFill>
                  <a:schemeClr val="tx1"/>
                </a:solidFill>
                <a:latin typeface="Myriad Pro" charset="0"/>
                <a:ea typeface="Geneva" charset="0"/>
                <a:cs typeface="Geneva" charset="0"/>
              </a:defRPr>
            </a:lvl2pPr>
            <a:lvl3pPr marL="1143000" indent="-228600">
              <a:defRPr sz="2400">
                <a:solidFill>
                  <a:schemeClr val="tx1"/>
                </a:solidFill>
                <a:latin typeface="Myriad Pro" charset="0"/>
                <a:ea typeface="Geneva" charset="0"/>
                <a:cs typeface="Geneva" charset="0"/>
              </a:defRPr>
            </a:lvl3pPr>
            <a:lvl4pPr marL="1600200" indent="-228600">
              <a:defRPr sz="2400">
                <a:solidFill>
                  <a:schemeClr val="tx1"/>
                </a:solidFill>
                <a:latin typeface="Myriad Pro" charset="0"/>
                <a:ea typeface="Geneva" charset="0"/>
                <a:cs typeface="Geneva" charset="0"/>
              </a:defRPr>
            </a:lvl4pPr>
            <a:lvl5pPr marL="2057400" indent="-228600">
              <a:defRPr sz="2400">
                <a:solidFill>
                  <a:schemeClr val="tx1"/>
                </a:solidFill>
                <a:latin typeface="Myriad Pro" charset="0"/>
                <a:ea typeface="Geneva" charset="0"/>
                <a:cs typeface="Geneva" charset="0"/>
              </a:defRPr>
            </a:lvl5pPr>
            <a:lvl6pPr marL="25146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6pPr>
            <a:lvl7pPr marL="29718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7pPr>
            <a:lvl8pPr marL="34290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8pPr>
            <a:lvl9pPr marL="38862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9pPr>
          </a:lstStyle>
          <a:p>
            <a:r>
              <a:rPr lang="en-US" b="1" dirty="0">
                <a:solidFill>
                  <a:schemeClr val="bg1"/>
                </a:solidFill>
                <a:latin typeface="Verdana" charset="0"/>
                <a:cs typeface="Verdana" charset="0"/>
              </a:rPr>
              <a:t>Franklin Roosevelt's First </a:t>
            </a:r>
            <a:r>
              <a:rPr lang="en-US" b="1" dirty="0" smtClean="0">
                <a:solidFill>
                  <a:schemeClr val="bg1"/>
                </a:solidFill>
                <a:latin typeface="Verdana" charset="0"/>
                <a:cs typeface="Verdana" charset="0"/>
              </a:rPr>
              <a:t>Inaugural  </a:t>
            </a:r>
            <a:r>
              <a:rPr lang="en-US" b="1" dirty="0">
                <a:solidFill>
                  <a:schemeClr val="bg1"/>
                </a:solidFill>
                <a:latin typeface="Verdana" charset="0"/>
                <a:cs typeface="Verdana" charset="0"/>
              </a:rPr>
              <a:t>Address</a:t>
            </a:r>
          </a:p>
        </p:txBody>
      </p:sp>
      <p:sp>
        <p:nvSpPr>
          <p:cNvPr id="3076" name="Text Box 2"/>
          <p:cNvSpPr txBox="1">
            <a:spLocks noChangeArrowheads="1"/>
          </p:cNvSpPr>
          <p:nvPr/>
        </p:nvSpPr>
        <p:spPr bwMode="auto">
          <a:xfrm>
            <a:off x="135753" y="666051"/>
            <a:ext cx="8847553" cy="5332671"/>
          </a:xfrm>
          <a:prstGeom prst="rect">
            <a:avLst/>
          </a:prstGeom>
          <a:noFill/>
          <a:ln w="9525">
            <a:noFill/>
            <a:miter lim="800000"/>
            <a:headEnd/>
            <a:tailEnd/>
          </a:ln>
          <a:effectLst/>
        </p:spPr>
        <p:txBody>
          <a:bodyPr wrap="square" lIns="81018" tIns="42129" rIns="81018" bIns="42129">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ＭＳ Ｐゴシック" charset="0"/>
                <a:cs typeface="Geneva"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5pPr>
            <a:lvl6pPr marL="2514600" indent="-228600" eaLnBrk="0" fontAlgn="base" hangingPunct="0">
              <a:spcBef>
                <a:spcPct val="0"/>
              </a:spcBef>
              <a:spcAft>
                <a:spcPct val="0"/>
              </a:spcAft>
              <a:buFont typeface="Arial"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6pPr>
            <a:lvl7pPr marL="2971800" indent="-228600" eaLnBrk="0" fontAlgn="base" hangingPunct="0">
              <a:spcBef>
                <a:spcPct val="0"/>
              </a:spcBef>
              <a:spcAft>
                <a:spcPct val="0"/>
              </a:spcAft>
              <a:buFont typeface="Arial"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7pPr>
            <a:lvl8pPr marL="3429000" indent="-228600" eaLnBrk="0" fontAlgn="base" hangingPunct="0">
              <a:spcBef>
                <a:spcPct val="0"/>
              </a:spcBef>
              <a:spcAft>
                <a:spcPct val="0"/>
              </a:spcAft>
              <a:buFont typeface="Arial"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8pPr>
            <a:lvl9pPr marL="3886200" indent="-228600" eaLnBrk="0" fontAlgn="base" hangingPunct="0">
              <a:spcBef>
                <a:spcPct val="0"/>
              </a:spcBef>
              <a:spcAft>
                <a:spcPct val="0"/>
              </a:spcAft>
              <a:buFont typeface="Arial"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9pPr>
          </a:lstStyle>
          <a:p>
            <a:r>
              <a:rPr lang="en-US" sz="2900" b="1" dirty="0">
                <a:solidFill>
                  <a:srgbClr val="0070C0"/>
                </a:solidFill>
                <a:latin typeface="Arial" charset="0"/>
                <a:cs typeface="Verdana" charset="0"/>
              </a:rPr>
              <a:t>  </a:t>
            </a:r>
            <a:r>
              <a:rPr lang="en-US" dirty="0">
                <a:latin typeface="Verdana" charset="0"/>
                <a:cs typeface="Verdana" charset="0"/>
              </a:rPr>
              <a:t>This is preeminently the time to speak the truth,  the whole truth, frankly and boldly. Nor need we shrink from honestly facing conditions in our country today. This great Nation will endure as it has endured, will revive and will prosper. So, first of all, let me assert my firm belief that </a:t>
            </a:r>
            <a:r>
              <a:rPr lang="en-US" b="1" i="1" dirty="0">
                <a:latin typeface="Verdana" charset="0"/>
                <a:cs typeface="Verdana" charset="0"/>
              </a:rPr>
              <a:t>the only thing we have to fear is fear itself</a:t>
            </a:r>
            <a:r>
              <a:rPr lang="en-US" dirty="0">
                <a:latin typeface="Verdana" charset="0"/>
                <a:cs typeface="Verdana" charset="0"/>
              </a:rPr>
              <a:t>—nameless, unreasoning, unjustified terror which paralyzes needed efforts to convert retreat into advance. In every dark hour of our national life a leadership of frankness and vigor has met with that understanding and support of the people themselves which is essential to victory. I am convinced that you will again give that support to leadership in these critical days. </a:t>
            </a:r>
            <a:endParaRPr lang="en-US" b="1" dirty="0">
              <a:solidFill>
                <a:srgbClr val="0070C0"/>
              </a:solidFill>
              <a:latin typeface="Arial" charset="0"/>
              <a:cs typeface="Verdana" charset="0"/>
            </a:endParaRPr>
          </a:p>
        </p:txBody>
      </p:sp>
      <p:sp>
        <p:nvSpPr>
          <p:cNvPr id="1029" name="TextBox 4"/>
          <p:cNvSpPr txBox="1">
            <a:spLocks noChangeArrowheads="1"/>
          </p:cNvSpPr>
          <p:nvPr/>
        </p:nvSpPr>
        <p:spPr bwMode="auto">
          <a:xfrm>
            <a:off x="1347522" y="5998722"/>
            <a:ext cx="6927662" cy="33303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lIns="82314" tIns="41157" rIns="82314" bIns="41157">
            <a:spAutoFit/>
          </a:bodyPr>
          <a:lstStyle>
            <a:lvl1pPr>
              <a:defRPr sz="2400">
                <a:solidFill>
                  <a:schemeClr val="tx1"/>
                </a:solidFill>
                <a:latin typeface="Myriad Pro" charset="0"/>
                <a:ea typeface="ＭＳ Ｐゴシック" charset="0"/>
                <a:cs typeface="Geneva" charset="0"/>
              </a:defRPr>
            </a:lvl1pPr>
            <a:lvl2pPr marL="742950" indent="-285750">
              <a:defRPr sz="2400">
                <a:solidFill>
                  <a:schemeClr val="tx1"/>
                </a:solidFill>
                <a:latin typeface="Myriad Pro" charset="0"/>
                <a:ea typeface="Geneva" charset="0"/>
                <a:cs typeface="Geneva" charset="0"/>
              </a:defRPr>
            </a:lvl2pPr>
            <a:lvl3pPr marL="1143000" indent="-228600">
              <a:defRPr sz="2400">
                <a:solidFill>
                  <a:schemeClr val="tx1"/>
                </a:solidFill>
                <a:latin typeface="Myriad Pro" charset="0"/>
                <a:ea typeface="Geneva" charset="0"/>
                <a:cs typeface="Geneva" charset="0"/>
              </a:defRPr>
            </a:lvl3pPr>
            <a:lvl4pPr marL="1600200" indent="-228600">
              <a:defRPr sz="2400">
                <a:solidFill>
                  <a:schemeClr val="tx1"/>
                </a:solidFill>
                <a:latin typeface="Myriad Pro" charset="0"/>
                <a:ea typeface="Geneva" charset="0"/>
                <a:cs typeface="Geneva" charset="0"/>
              </a:defRPr>
            </a:lvl4pPr>
            <a:lvl5pPr marL="2057400" indent="-228600">
              <a:defRPr sz="2400">
                <a:solidFill>
                  <a:schemeClr val="tx1"/>
                </a:solidFill>
                <a:latin typeface="Myriad Pro" charset="0"/>
                <a:ea typeface="Geneva" charset="0"/>
                <a:cs typeface="Geneva" charset="0"/>
              </a:defRPr>
            </a:lvl5pPr>
            <a:lvl6pPr marL="25146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6pPr>
            <a:lvl7pPr marL="29718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7pPr>
            <a:lvl8pPr marL="34290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8pPr>
            <a:lvl9pPr marL="38862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9pPr>
          </a:lstStyle>
          <a:p>
            <a:pPr algn="r"/>
            <a:r>
              <a:rPr lang="en-US" sz="1600" dirty="0">
                <a:latin typeface="Verdana" charset="0"/>
                <a:cs typeface="Verdana" charset="0"/>
              </a:rPr>
              <a:t>—Franklin Delano Roosevelt, First Inaugural </a:t>
            </a:r>
            <a:r>
              <a:rPr lang="en-US" sz="1600" dirty="0" smtClean="0">
                <a:latin typeface="Verdana" charset="0"/>
                <a:cs typeface="Verdana" charset="0"/>
              </a:rPr>
              <a:t>Address, March 1933</a:t>
            </a:r>
            <a:endParaRPr lang="en-US" sz="1600" dirty="0">
              <a:latin typeface="Verdana" charset="0"/>
              <a:cs typeface="Verdana" charset="0"/>
            </a:endParaRPr>
          </a:p>
        </p:txBody>
      </p:sp>
      <p:sp>
        <p:nvSpPr>
          <p:cNvPr id="1030" name="Rectangle 5"/>
          <p:cNvSpPr>
            <a:spLocks noChangeArrowheads="1"/>
          </p:cNvSpPr>
          <p:nvPr/>
        </p:nvSpPr>
        <p:spPr bwMode="auto">
          <a:xfrm>
            <a:off x="935979" y="6312938"/>
            <a:ext cx="6997681" cy="36019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lIns="82314" tIns="41157" rIns="82314" bIns="41157">
            <a:spAutoFit/>
          </a:bodyPr>
          <a:lstStyle/>
          <a:p>
            <a:r>
              <a:rPr lang="en-US" b="1" dirty="0"/>
              <a:t>What do you think Roosevelt's purpose was with this speech?</a:t>
            </a:r>
            <a:endParaRPr lang="en-US" sz="2000" b="1"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243110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Now</a:t>
            </a:r>
            <a:endParaRPr lang="en-US" dirty="0"/>
          </a:p>
        </p:txBody>
      </p:sp>
      <p:sp>
        <p:nvSpPr>
          <p:cNvPr id="3" name="Content Placeholder 2"/>
          <p:cNvSpPr>
            <a:spLocks noGrp="1"/>
          </p:cNvSpPr>
          <p:nvPr>
            <p:ph idx="1"/>
          </p:nvPr>
        </p:nvSpPr>
        <p:spPr/>
        <p:txBody>
          <a:bodyPr>
            <a:normAutofit/>
          </a:bodyPr>
          <a:lstStyle/>
          <a:p>
            <a:pPr marL="0" indent="0">
              <a:buNone/>
            </a:pPr>
            <a:r>
              <a:rPr lang="en-US" sz="7200" dirty="0" smtClean="0"/>
              <a:t>What are the qualities of a good leader?</a:t>
            </a:r>
            <a:endParaRPr lang="en-US" sz="72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261606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the qualities of a good leader?</a:t>
            </a:r>
            <a:endParaRPr lang="en-US" dirty="0"/>
          </a:p>
        </p:txBody>
      </p:sp>
      <p:sp>
        <p:nvSpPr>
          <p:cNvPr id="3" name="Content Placeholder 2"/>
          <p:cNvSpPr>
            <a:spLocks noGrp="1"/>
          </p:cNvSpPr>
          <p:nvPr>
            <p:ph idx="1"/>
          </p:nvPr>
        </p:nvSpPr>
        <p:spPr>
          <a:xfrm>
            <a:off x="457200" y="1600200"/>
            <a:ext cx="3492357" cy="4525963"/>
          </a:xfrm>
        </p:spPr>
        <p:txBody>
          <a:bodyPr>
            <a:normAutofit lnSpcReduction="10000"/>
          </a:bodyPr>
          <a:lstStyle/>
          <a:p>
            <a:r>
              <a:rPr lang="en-US" dirty="0" smtClean="0"/>
              <a:t>Bearing</a:t>
            </a:r>
          </a:p>
          <a:p>
            <a:r>
              <a:rPr lang="en-US" dirty="0" smtClean="0"/>
              <a:t>Passion</a:t>
            </a:r>
          </a:p>
          <a:p>
            <a:r>
              <a:rPr lang="en-US" dirty="0" smtClean="0"/>
              <a:t>Knowledge</a:t>
            </a:r>
          </a:p>
          <a:p>
            <a:r>
              <a:rPr lang="en-US" dirty="0" smtClean="0"/>
              <a:t>Honesty</a:t>
            </a:r>
            <a:r>
              <a:rPr lang="is-IS" dirty="0" smtClean="0"/>
              <a:t>…trust</a:t>
            </a:r>
          </a:p>
          <a:p>
            <a:r>
              <a:rPr lang="is-IS" dirty="0" smtClean="0"/>
              <a:t>Persuade</a:t>
            </a:r>
          </a:p>
          <a:p>
            <a:r>
              <a:rPr lang="en-US" dirty="0" smtClean="0"/>
              <a:t>E</a:t>
            </a:r>
            <a:r>
              <a:rPr lang="is-IS" dirty="0" smtClean="0"/>
              <a:t>mpathize</a:t>
            </a:r>
          </a:p>
          <a:p>
            <a:r>
              <a:rPr lang="is-IS" dirty="0" smtClean="0"/>
              <a:t>Communicate</a:t>
            </a:r>
          </a:p>
          <a:p>
            <a:r>
              <a:rPr lang="is-IS" dirty="0" smtClean="0"/>
              <a:t>Provide structure</a:t>
            </a:r>
            <a:endParaRPr lang="en-US" dirty="0"/>
          </a:p>
        </p:txBody>
      </p:sp>
      <p:sp>
        <p:nvSpPr>
          <p:cNvPr id="4" name="Content Placeholder 2"/>
          <p:cNvSpPr txBox="1">
            <a:spLocks/>
          </p:cNvSpPr>
          <p:nvPr/>
        </p:nvSpPr>
        <p:spPr>
          <a:xfrm>
            <a:off x="3949557" y="1664439"/>
            <a:ext cx="4737243" cy="4525963"/>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Desire to serve</a:t>
            </a:r>
          </a:p>
          <a:p>
            <a:r>
              <a:rPr lang="en-US" dirty="0" smtClean="0"/>
              <a:t>Confidence</a:t>
            </a:r>
          </a:p>
          <a:p>
            <a:r>
              <a:rPr lang="en-US" dirty="0" smtClean="0"/>
              <a:t>Delegate</a:t>
            </a:r>
          </a:p>
          <a:p>
            <a:r>
              <a:rPr lang="en-US" dirty="0" smtClean="0"/>
              <a:t>Trustworthy</a:t>
            </a:r>
          </a:p>
          <a:p>
            <a:r>
              <a:rPr lang="en-US" dirty="0" smtClean="0"/>
              <a:t>Responsible</a:t>
            </a:r>
          </a:p>
          <a:p>
            <a:r>
              <a:rPr lang="en-US" dirty="0" smtClean="0"/>
              <a:t>Strict</a:t>
            </a:r>
          </a:p>
          <a:p>
            <a:r>
              <a:rPr lang="en-US" dirty="0" smtClean="0"/>
              <a:t>Respected</a:t>
            </a:r>
          </a:p>
          <a:p>
            <a:r>
              <a:rPr lang="en-US" dirty="0" smtClean="0"/>
              <a:t>Patient</a:t>
            </a:r>
          </a:p>
          <a:p>
            <a:r>
              <a:rPr lang="en-US" dirty="0" smtClean="0"/>
              <a:t>Powerful…not too much</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981116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652"/>
          </a:xfrm>
        </p:spPr>
        <p:txBody>
          <a:bodyPr/>
          <a:lstStyle/>
          <a:p>
            <a:r>
              <a:rPr lang="en-US" dirty="0" smtClean="0"/>
              <a:t>Who was Roosevelt?</a:t>
            </a:r>
            <a:endParaRPr lang="en-US" dirty="0"/>
          </a:p>
        </p:txBody>
      </p:sp>
      <p:sp>
        <p:nvSpPr>
          <p:cNvPr id="8" name="Text Box 14">
            <a:hlinkClick r:id="" action="ppaction://hlinkshowjump?jump=nextslide"/>
          </p:cNvPr>
          <p:cNvSpPr txBox="1">
            <a:spLocks noGrp="1" noChangeArrowheads="1"/>
          </p:cNvSpPr>
          <p:nvPr>
            <p:ph idx="1"/>
          </p:nvPr>
        </p:nvSpPr>
        <p:spPr bwMode="auto">
          <a:xfrm>
            <a:off x="278792" y="1073555"/>
            <a:ext cx="8673538" cy="413959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a:spAutoFit/>
          </a:bodyPr>
          <a:lstStyle>
            <a:lvl1pPr marL="457200" indent="-457200">
              <a:defRPr sz="2400">
                <a:solidFill>
                  <a:schemeClr val="tx1"/>
                </a:solidFill>
                <a:latin typeface="Myriad Pro" charset="0"/>
                <a:ea typeface="ＭＳ Ｐゴシック" charset="0"/>
                <a:cs typeface="Geneva" charset="0"/>
              </a:defRPr>
            </a:lvl1pPr>
            <a:lvl2pPr marL="742950" indent="-285750">
              <a:defRPr sz="2400">
                <a:solidFill>
                  <a:schemeClr val="tx1"/>
                </a:solidFill>
                <a:latin typeface="Myriad Pro" charset="0"/>
                <a:ea typeface="Geneva" charset="0"/>
                <a:cs typeface="Geneva" charset="0"/>
              </a:defRPr>
            </a:lvl2pPr>
            <a:lvl3pPr marL="1143000" indent="-228600">
              <a:defRPr sz="2400">
                <a:solidFill>
                  <a:schemeClr val="tx1"/>
                </a:solidFill>
                <a:latin typeface="Myriad Pro" charset="0"/>
                <a:ea typeface="Geneva" charset="0"/>
                <a:cs typeface="Geneva" charset="0"/>
              </a:defRPr>
            </a:lvl3pPr>
            <a:lvl4pPr marL="1600200" indent="-228600">
              <a:defRPr sz="2400">
                <a:solidFill>
                  <a:schemeClr val="tx1"/>
                </a:solidFill>
                <a:latin typeface="Myriad Pro" charset="0"/>
                <a:ea typeface="Geneva" charset="0"/>
                <a:cs typeface="Geneva" charset="0"/>
              </a:defRPr>
            </a:lvl4pPr>
            <a:lvl5pPr marL="2057400" indent="-228600">
              <a:defRPr sz="2400">
                <a:solidFill>
                  <a:schemeClr val="tx1"/>
                </a:solidFill>
                <a:latin typeface="Myriad Pro" charset="0"/>
                <a:ea typeface="Geneva" charset="0"/>
                <a:cs typeface="Geneva" charset="0"/>
              </a:defRPr>
            </a:lvl5pPr>
            <a:lvl6pPr marL="25146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6pPr>
            <a:lvl7pPr marL="29718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7pPr>
            <a:lvl8pPr marL="34290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8pPr>
            <a:lvl9pPr marL="38862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9pPr>
          </a:lstStyle>
          <a:p>
            <a:pPr>
              <a:spcBef>
                <a:spcPts val="1200"/>
              </a:spcBef>
              <a:spcAft>
                <a:spcPts val="1200"/>
              </a:spcAft>
            </a:pPr>
            <a:r>
              <a:rPr lang="en-US" dirty="0" smtClean="0">
                <a:latin typeface="Verdana" charset="0"/>
                <a:cs typeface="Verdana" charset="0"/>
              </a:rPr>
              <a:t>Wealthy background. </a:t>
            </a:r>
          </a:p>
          <a:p>
            <a:pPr>
              <a:spcBef>
                <a:spcPts val="1200"/>
              </a:spcBef>
              <a:spcAft>
                <a:spcPts val="1200"/>
              </a:spcAft>
            </a:pPr>
            <a:r>
              <a:rPr lang="en-US" dirty="0" smtClean="0">
                <a:latin typeface="Verdana" charset="0"/>
                <a:cs typeface="Verdana" charset="0"/>
              </a:rPr>
              <a:t>Harvard College </a:t>
            </a:r>
            <a:r>
              <a:rPr lang="en-US" dirty="0">
                <a:latin typeface="Verdana" charset="0"/>
                <a:cs typeface="Verdana" charset="0"/>
              </a:rPr>
              <a:t>and Columbia Law School</a:t>
            </a:r>
          </a:p>
          <a:p>
            <a:pPr>
              <a:spcBef>
                <a:spcPts val="600"/>
              </a:spcBef>
              <a:spcAft>
                <a:spcPts val="1200"/>
              </a:spcAft>
            </a:pPr>
            <a:r>
              <a:rPr lang="en-US" dirty="0" smtClean="0">
                <a:latin typeface="Verdana" charset="0"/>
                <a:cs typeface="Verdana" charset="0"/>
              </a:rPr>
              <a:t>New </a:t>
            </a:r>
            <a:r>
              <a:rPr lang="en-US" dirty="0">
                <a:latin typeface="Verdana" charset="0"/>
                <a:cs typeface="Verdana" charset="0"/>
              </a:rPr>
              <a:t>York Senate in 1910 as a </a:t>
            </a:r>
            <a:r>
              <a:rPr lang="en-US" dirty="0" smtClean="0">
                <a:latin typeface="Verdana" charset="0"/>
                <a:cs typeface="Verdana" charset="0"/>
              </a:rPr>
              <a:t>progressive. </a:t>
            </a:r>
            <a:endParaRPr lang="en-US" dirty="0">
              <a:latin typeface="Verdana" charset="0"/>
              <a:cs typeface="Verdana" charset="0"/>
            </a:endParaRPr>
          </a:p>
          <a:p>
            <a:pPr>
              <a:spcBef>
                <a:spcPts val="600"/>
              </a:spcBef>
              <a:spcAft>
                <a:spcPts val="1200"/>
              </a:spcAft>
            </a:pPr>
            <a:r>
              <a:rPr lang="en-US" dirty="0" smtClean="0">
                <a:latin typeface="Verdana" charset="0"/>
                <a:cs typeface="Verdana" charset="0"/>
              </a:rPr>
              <a:t>Polio </a:t>
            </a:r>
            <a:r>
              <a:rPr lang="en-US" dirty="0">
                <a:latin typeface="Verdana" charset="0"/>
                <a:cs typeface="Verdana" charset="0"/>
              </a:rPr>
              <a:t>in </a:t>
            </a:r>
            <a:r>
              <a:rPr lang="en-US" dirty="0" smtClean="0">
                <a:latin typeface="Verdana" charset="0"/>
                <a:cs typeface="Verdana" charset="0"/>
              </a:rPr>
              <a:t>1921 at the age of 39. </a:t>
            </a:r>
            <a:endParaRPr lang="en-US" dirty="0">
              <a:latin typeface="Verdana" charset="0"/>
              <a:cs typeface="Verdana" charset="0"/>
            </a:endParaRPr>
          </a:p>
          <a:p>
            <a:pPr>
              <a:spcBef>
                <a:spcPts val="600"/>
              </a:spcBef>
              <a:spcAft>
                <a:spcPts val="1200"/>
              </a:spcAft>
            </a:pPr>
            <a:r>
              <a:rPr lang="en-US" dirty="0" smtClean="0">
                <a:latin typeface="Verdana" charset="0"/>
                <a:cs typeface="Verdana" charset="0"/>
              </a:rPr>
              <a:t>Elected </a:t>
            </a:r>
            <a:r>
              <a:rPr lang="en-US" dirty="0">
                <a:latin typeface="Verdana" charset="0"/>
                <a:cs typeface="Verdana" charset="0"/>
              </a:rPr>
              <a:t>governor of New York </a:t>
            </a:r>
            <a:r>
              <a:rPr lang="en-US" dirty="0" smtClean="0">
                <a:latin typeface="Verdana" charset="0"/>
                <a:cs typeface="Verdana" charset="0"/>
              </a:rPr>
              <a:t>1928</a:t>
            </a:r>
            <a:endParaRPr lang="en-US" dirty="0">
              <a:latin typeface="Verdana" charset="0"/>
              <a:cs typeface="Verdana" charset="0"/>
            </a:endParaRPr>
          </a:p>
          <a:p>
            <a:pPr>
              <a:spcBef>
                <a:spcPts val="600"/>
              </a:spcBef>
              <a:spcAft>
                <a:spcPts val="1200"/>
              </a:spcAft>
            </a:pPr>
            <a:r>
              <a:rPr lang="en-US" dirty="0" smtClean="0">
                <a:latin typeface="Verdana" charset="0"/>
                <a:cs typeface="Verdana" charset="0"/>
              </a:rPr>
              <a:t>Reelected </a:t>
            </a:r>
            <a:r>
              <a:rPr lang="en-US" dirty="0">
                <a:latin typeface="Verdana" charset="0"/>
                <a:cs typeface="Verdana" charset="0"/>
              </a:rPr>
              <a:t>governor in </a:t>
            </a:r>
            <a:r>
              <a:rPr lang="en-US" dirty="0" smtClean="0">
                <a:latin typeface="Verdana" charset="0"/>
                <a:cs typeface="Verdana" charset="0"/>
              </a:rPr>
              <a:t>1930</a:t>
            </a:r>
          </a:p>
          <a:p>
            <a:pPr>
              <a:spcBef>
                <a:spcPts val="600"/>
              </a:spcBef>
              <a:spcAft>
                <a:spcPts val="1200"/>
              </a:spcAft>
            </a:pPr>
            <a:r>
              <a:rPr lang="en-US" dirty="0" smtClean="0">
                <a:latin typeface="Verdana" charset="0"/>
                <a:cs typeface="Verdana" charset="0"/>
              </a:rPr>
              <a:t>Elected president of the United States in 1932</a:t>
            </a:r>
            <a:endParaRPr lang="en-US" dirty="0">
              <a:latin typeface="Verdana" charset="0"/>
              <a:cs typeface="Verdana" charset="0"/>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396847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01351" y="150722"/>
            <a:ext cx="8720002" cy="1143000"/>
          </a:xfrm>
          <a:ln>
            <a:solidFill>
              <a:schemeClr val="tx1"/>
            </a:solidFill>
          </a:ln>
        </p:spPr>
        <p:txBody>
          <a:bodyPr>
            <a:noAutofit/>
          </a:bodyPr>
          <a:lstStyle/>
          <a:p>
            <a:r>
              <a:rPr lang="en-US" sz="3600" dirty="0" smtClean="0"/>
              <a:t>What actions did Roosevelt take to solve the complex problems?</a:t>
            </a:r>
            <a:endParaRPr lang="en-US" sz="3600" dirty="0"/>
          </a:p>
        </p:txBody>
      </p:sp>
      <p:sp>
        <p:nvSpPr>
          <p:cNvPr id="3" name="Content Placeholder 2"/>
          <p:cNvSpPr>
            <a:spLocks noGrp="1"/>
          </p:cNvSpPr>
          <p:nvPr>
            <p:ph idx="1"/>
          </p:nvPr>
        </p:nvSpPr>
        <p:spPr>
          <a:xfrm>
            <a:off x="201351" y="1460794"/>
            <a:ext cx="8720002" cy="5397206"/>
          </a:xfrm>
        </p:spPr>
        <p:txBody>
          <a:bodyPr>
            <a:noAutofit/>
          </a:bodyPr>
          <a:lstStyle/>
          <a:p>
            <a:r>
              <a:rPr lang="en-US" sz="2800" b="1" dirty="0" smtClean="0"/>
              <a:t>Emergency </a:t>
            </a:r>
            <a:r>
              <a:rPr lang="en-US" sz="2800" b="1" dirty="0"/>
              <a:t>Banking Relief Act</a:t>
            </a:r>
            <a:r>
              <a:rPr lang="en-US" sz="2800" dirty="0"/>
              <a:t>. </a:t>
            </a:r>
            <a:r>
              <a:rPr lang="en-US" sz="2800" dirty="0" smtClean="0"/>
              <a:t>Identified healthy banks. </a:t>
            </a:r>
            <a:endParaRPr lang="en-US" sz="2800" dirty="0"/>
          </a:p>
          <a:p>
            <a:r>
              <a:rPr lang="en-US" sz="2800" b="1" dirty="0" smtClean="0"/>
              <a:t>Federal Deposit Insurance Corporation.  </a:t>
            </a:r>
            <a:r>
              <a:rPr lang="en-US" sz="2800" dirty="0" smtClean="0"/>
              <a:t>Insured bank deposits. “Your money is safe.”</a:t>
            </a:r>
          </a:p>
          <a:p>
            <a:r>
              <a:rPr lang="en-US" sz="2800" dirty="0" smtClean="0"/>
              <a:t>Roosevelt </a:t>
            </a:r>
            <a:r>
              <a:rPr lang="en-US" sz="2800" dirty="0"/>
              <a:t>gave “</a:t>
            </a:r>
            <a:r>
              <a:rPr lang="en-US" sz="2800" b="1" dirty="0"/>
              <a:t>fireside chats.</a:t>
            </a:r>
            <a:r>
              <a:rPr lang="en-US" sz="2800" dirty="0"/>
              <a:t>”  “Trust the banks.”</a:t>
            </a:r>
          </a:p>
          <a:p>
            <a:r>
              <a:rPr lang="en-US" sz="2800" b="1" dirty="0" smtClean="0"/>
              <a:t>Securities and Exchange Commission</a:t>
            </a:r>
            <a:r>
              <a:rPr lang="en-US" sz="2800" dirty="0" smtClean="0"/>
              <a:t>. “No more fraud.”</a:t>
            </a:r>
            <a:endParaRPr lang="en-US" sz="2800" dirty="0"/>
          </a:p>
          <a:p>
            <a:r>
              <a:rPr lang="en-US" sz="2800" b="1" dirty="0" smtClean="0"/>
              <a:t>Glass</a:t>
            </a:r>
            <a:r>
              <a:rPr lang="en-US" sz="2800" b="1" dirty="0"/>
              <a:t>-</a:t>
            </a:r>
            <a:r>
              <a:rPr lang="en-US" sz="2800" b="1" dirty="0" err="1"/>
              <a:t>Steagall</a:t>
            </a:r>
            <a:r>
              <a:rPr lang="en-US" sz="2800" b="1" dirty="0"/>
              <a:t> Banking </a:t>
            </a:r>
            <a:r>
              <a:rPr lang="en-US" sz="2800" b="1" dirty="0" smtClean="0"/>
              <a:t>Act </a:t>
            </a:r>
            <a:r>
              <a:rPr lang="en-US" sz="2800" dirty="0" smtClean="0"/>
              <a:t>separated </a:t>
            </a:r>
            <a:r>
              <a:rPr lang="en-US" sz="2800" dirty="0"/>
              <a:t>commercial banking from investment banking. </a:t>
            </a:r>
            <a:r>
              <a:rPr lang="en-US" sz="2800" dirty="0" smtClean="0"/>
              <a:t>This stopped </a:t>
            </a:r>
            <a:r>
              <a:rPr lang="en-US" sz="2800" dirty="0"/>
              <a:t>banks </a:t>
            </a:r>
            <a:r>
              <a:rPr lang="en-US" sz="2800" dirty="0" smtClean="0"/>
              <a:t>from speculating (taking risks) in stocks. </a:t>
            </a:r>
            <a:endParaRPr lang="en-US" sz="28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372168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did Roosevelt deliver “fireside chats”?</a:t>
            </a:r>
            <a:endParaRPr lang="en-US" dirty="0"/>
          </a:p>
        </p:txBody>
      </p:sp>
      <p:sp>
        <p:nvSpPr>
          <p:cNvPr id="3" name="Content Placeholder 2"/>
          <p:cNvSpPr>
            <a:spLocks noGrp="1"/>
          </p:cNvSpPr>
          <p:nvPr>
            <p:ph idx="1"/>
          </p:nvPr>
        </p:nvSpPr>
        <p:spPr/>
        <p:txBody>
          <a:bodyPr/>
          <a:lstStyle/>
          <a:p>
            <a:r>
              <a:rPr lang="en-US" dirty="0" smtClean="0"/>
              <a:t>https://</a:t>
            </a:r>
            <a:r>
              <a:rPr lang="en-US" dirty="0" err="1" smtClean="0"/>
              <a:t>www.youtube.com/watch?v</a:t>
            </a:r>
            <a:r>
              <a:rPr lang="en-US" dirty="0" smtClean="0"/>
              <a:t>=iipnhLTdh-0</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839" y="1600199"/>
            <a:ext cx="8689026" cy="5029329"/>
          </a:xfrm>
        </p:spPr>
        <p:txBody>
          <a:bodyPr>
            <a:noAutofit/>
          </a:bodyPr>
          <a:lstStyle/>
          <a:p>
            <a:r>
              <a:rPr lang="en-US" sz="2800" b="1" dirty="0" smtClean="0"/>
              <a:t>National </a:t>
            </a:r>
            <a:r>
              <a:rPr lang="en-US" sz="2800" b="1" dirty="0"/>
              <a:t>Recovery Administration </a:t>
            </a:r>
            <a:r>
              <a:rPr lang="en-US" sz="2800" dirty="0"/>
              <a:t>(NRA</a:t>
            </a:r>
            <a:r>
              <a:rPr lang="en-US" sz="2800" dirty="0" smtClean="0"/>
              <a:t>) </a:t>
            </a:r>
            <a:r>
              <a:rPr lang="en-US" sz="2800" i="1" dirty="0" smtClean="0"/>
              <a:t>suspended </a:t>
            </a:r>
            <a:r>
              <a:rPr lang="en-US" sz="2800" i="1" dirty="0"/>
              <a:t>antitrust </a:t>
            </a:r>
            <a:r>
              <a:rPr lang="en-US" sz="2800" dirty="0"/>
              <a:t>laws and allowed business, labor, and government to </a:t>
            </a:r>
            <a:r>
              <a:rPr lang="en-US" sz="2800" dirty="0" smtClean="0"/>
              <a:t>cooperate.</a:t>
            </a:r>
          </a:p>
          <a:p>
            <a:r>
              <a:rPr lang="en-US" sz="2800" b="1" dirty="0" smtClean="0"/>
              <a:t>Agricultural </a:t>
            </a:r>
            <a:r>
              <a:rPr lang="en-US" sz="2800" b="1" dirty="0"/>
              <a:t>Adjustment </a:t>
            </a:r>
            <a:r>
              <a:rPr lang="en-US" sz="2800" b="1" dirty="0" smtClean="0"/>
              <a:t>Act (AAA). </a:t>
            </a:r>
            <a:r>
              <a:rPr lang="en-US" sz="2800" dirty="0" smtClean="0"/>
              <a:t>The government paid farmers to stop producing certain crops. Congress wanted to lower the supply in order to raise prices. [Example</a:t>
            </a:r>
            <a:r>
              <a:rPr lang="en-US" sz="2800" dirty="0"/>
              <a:t>]</a:t>
            </a:r>
            <a:endParaRPr lang="en-US" sz="2800" dirty="0" smtClean="0"/>
          </a:p>
          <a:p>
            <a:r>
              <a:rPr lang="en-US" sz="2800" b="1" dirty="0" smtClean="0"/>
              <a:t>Civilian </a:t>
            </a:r>
            <a:r>
              <a:rPr lang="en-US" sz="2800" b="1" dirty="0"/>
              <a:t>Conservation Corps </a:t>
            </a:r>
            <a:r>
              <a:rPr lang="en-US" sz="2800" dirty="0"/>
              <a:t>(CCC</a:t>
            </a:r>
            <a:r>
              <a:rPr lang="en-US" sz="2800" dirty="0" smtClean="0"/>
              <a:t>) </a:t>
            </a:r>
            <a:r>
              <a:rPr lang="en-US" sz="2800" dirty="0"/>
              <a:t>offered </a:t>
            </a:r>
            <a:r>
              <a:rPr lang="en-US" sz="2800" dirty="0" smtClean="0"/>
              <a:t>work to the unemployed. They planted trees, fought forest fires, and built reservoirs. Part of the mission was to stop a possible repeat of the “Dust Bowl.”</a:t>
            </a:r>
            <a:endParaRPr lang="en-US" sz="2800" dirty="0"/>
          </a:p>
        </p:txBody>
      </p:sp>
      <p:sp>
        <p:nvSpPr>
          <p:cNvPr id="4" name="Title 1"/>
          <p:cNvSpPr>
            <a:spLocks noGrp="1"/>
          </p:cNvSpPr>
          <p:nvPr>
            <p:ph type="title"/>
          </p:nvPr>
        </p:nvSpPr>
        <p:spPr>
          <a:ln>
            <a:solidFill>
              <a:schemeClr val="tx1"/>
            </a:solidFill>
          </a:ln>
        </p:spPr>
        <p:txBody>
          <a:bodyPr>
            <a:normAutofit fontScale="90000"/>
          </a:bodyPr>
          <a:lstStyle/>
          <a:p>
            <a:r>
              <a:rPr lang="en-US" dirty="0" smtClean="0"/>
              <a:t>What actions did Roosevelt take to solve the complex problems?</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526876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b="1" dirty="0" smtClean="0"/>
              <a:t>Federal </a:t>
            </a:r>
            <a:r>
              <a:rPr lang="en-US" b="1" dirty="0"/>
              <a:t>Emergency Relief Administration </a:t>
            </a:r>
            <a:r>
              <a:rPr lang="en-US" dirty="0"/>
              <a:t>(FERA</a:t>
            </a:r>
            <a:r>
              <a:rPr lang="en-US" dirty="0" smtClean="0"/>
              <a:t>). Money to state </a:t>
            </a:r>
            <a:r>
              <a:rPr lang="en-US" dirty="0"/>
              <a:t>and local agencies to fund their relief projects</a:t>
            </a:r>
            <a:r>
              <a:rPr lang="en-US" dirty="0" smtClean="0"/>
              <a:t>.</a:t>
            </a:r>
          </a:p>
          <a:p>
            <a:r>
              <a:rPr lang="en-US" b="1" dirty="0" smtClean="0"/>
              <a:t>Public </a:t>
            </a:r>
            <a:r>
              <a:rPr lang="en-US" b="1" dirty="0"/>
              <a:t>Works Administration </a:t>
            </a:r>
            <a:r>
              <a:rPr lang="en-US" dirty="0"/>
              <a:t>(PWA</a:t>
            </a:r>
            <a:r>
              <a:rPr lang="en-US" dirty="0" smtClean="0"/>
              <a:t>). Build </a:t>
            </a:r>
            <a:r>
              <a:rPr lang="en-US" dirty="0"/>
              <a:t>highways, dams, schools, and other government </a:t>
            </a:r>
            <a:r>
              <a:rPr lang="en-US" dirty="0" smtClean="0"/>
              <a:t>facilities. </a:t>
            </a:r>
            <a:r>
              <a:rPr lang="en-US" i="1" dirty="0"/>
              <a:t>One-third of the nation’s unemployed were in the construction </a:t>
            </a:r>
            <a:r>
              <a:rPr lang="en-US" i="1" dirty="0" smtClean="0"/>
              <a:t>industry. </a:t>
            </a:r>
            <a:r>
              <a:rPr lang="en-US" dirty="0" smtClean="0"/>
              <a:t>The </a:t>
            </a:r>
            <a:r>
              <a:rPr lang="en-US" dirty="0"/>
              <a:t>PWA awarded contracts to construction companies. </a:t>
            </a:r>
            <a:endParaRPr lang="en-US" dirty="0" smtClean="0"/>
          </a:p>
          <a:p>
            <a:r>
              <a:rPr lang="en-US" dirty="0"/>
              <a:t>The</a:t>
            </a:r>
            <a:r>
              <a:rPr lang="en-US" b="1" dirty="0"/>
              <a:t> Work Projects Administration </a:t>
            </a:r>
            <a:r>
              <a:rPr lang="en-US" dirty="0"/>
              <a:t>(WPA) </a:t>
            </a:r>
            <a:r>
              <a:rPr lang="en-US" dirty="0" smtClean="0"/>
              <a:t>gave work to unemployed, unskilled </a:t>
            </a:r>
            <a:r>
              <a:rPr lang="en-US" dirty="0"/>
              <a:t>people to carry out public works </a:t>
            </a:r>
            <a:r>
              <a:rPr lang="en-US" dirty="0" smtClean="0"/>
              <a:t>projects. (Came after the PWA.)</a:t>
            </a:r>
          </a:p>
        </p:txBody>
      </p:sp>
      <p:sp>
        <p:nvSpPr>
          <p:cNvPr id="4" name="Title 1"/>
          <p:cNvSpPr>
            <a:spLocks noGrp="1"/>
          </p:cNvSpPr>
          <p:nvPr>
            <p:ph type="title"/>
          </p:nvPr>
        </p:nvSpPr>
        <p:spPr>
          <a:ln>
            <a:solidFill>
              <a:schemeClr val="tx1"/>
            </a:solidFill>
          </a:ln>
        </p:spPr>
        <p:txBody>
          <a:bodyPr>
            <a:normAutofit fontScale="90000"/>
          </a:bodyPr>
          <a:lstStyle/>
          <a:p>
            <a:r>
              <a:rPr lang="en-US" dirty="0" smtClean="0"/>
              <a:t>What actions did Roosevelt take to solve the complex problems?</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4075132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descr="roosevelt-cartoon.jp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836378" y="167943"/>
            <a:ext cx="7024560" cy="6690057"/>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906126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3553" name="Picture 2" descr="chapter_activity"/>
          <p:cNvPicPr>
            <a:picLocks noGrp="1"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0"/>
            <a:ext cx="9144000" cy="81915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23554" name="Text Box 3"/>
          <p:cNvSpPr txBox="1">
            <a:spLocks noChangeArrowheads="1"/>
          </p:cNvSpPr>
          <p:nvPr/>
        </p:nvSpPr>
        <p:spPr bwMode="auto">
          <a:xfrm>
            <a:off x="1462088" y="73025"/>
            <a:ext cx="3232150" cy="33655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lnSpc>
                <a:spcPct val="80000"/>
              </a:lnSpc>
              <a:spcBef>
                <a:spcPct val="20000"/>
              </a:spcBef>
            </a:pPr>
            <a:r>
              <a:rPr lang="en-US" sz="2000" b="1">
                <a:solidFill>
                  <a:schemeClr val="bg1"/>
                </a:solidFill>
              </a:rPr>
              <a:t>Buying Stocks on Margin</a:t>
            </a:r>
          </a:p>
        </p:txBody>
      </p:sp>
      <p:sp>
        <p:nvSpPr>
          <p:cNvPr id="23556" name="Rectangle 5"/>
          <p:cNvSpPr>
            <a:spLocks noGrp="1" noChangeArrowheads="1"/>
          </p:cNvSpPr>
          <p:nvPr>
            <p:ph type="title"/>
          </p:nvPr>
        </p:nvSpPr>
        <p:spPr bwMode="auto">
          <a:xfrm>
            <a:off x="914400" y="7104063"/>
            <a:ext cx="8229600" cy="171450"/>
          </a:xfr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Transparency: Buying Stocks on Margin</a:t>
            </a:r>
            <a:endParaRPr lang="en-US" sz="4000">
              <a:latin typeface="Arial" charset="0"/>
            </a:endParaRPr>
          </a:p>
        </p:txBody>
      </p:sp>
      <p:pic>
        <p:nvPicPr>
          <p:cNvPr id="23561" name="Picture 13" descr="clrtms_mv_D-22"/>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76275" y="1809750"/>
            <a:ext cx="5724525" cy="355917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12" name="Rectangle 11"/>
          <p:cNvSpPr/>
          <p:nvPr/>
        </p:nvSpPr>
        <p:spPr>
          <a:xfrm>
            <a:off x="6580188" y="1154014"/>
            <a:ext cx="2368550" cy="1863216"/>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Why is buying on margin a risky investment strategy?</a:t>
            </a:r>
            <a:endParaRPr lang="en-US" sz="2400" dirty="0">
              <a:solidFill>
                <a:schemeClr val="tx1"/>
              </a:solidFill>
            </a:endParaRPr>
          </a:p>
        </p:txBody>
      </p:sp>
      <p:sp>
        <p:nvSpPr>
          <p:cNvPr id="13" name="Rectangle 12"/>
          <p:cNvSpPr/>
          <p:nvPr/>
        </p:nvSpPr>
        <p:spPr>
          <a:xfrm>
            <a:off x="6580188" y="3397939"/>
            <a:ext cx="2230339" cy="2333195"/>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Why did investors continue to borrow during the 1920s?</a:t>
            </a:r>
            <a:endParaRPr lang="en-US" sz="2400" dirty="0">
              <a:solidFill>
                <a:schemeClr val="tx1"/>
              </a:solidFill>
            </a:endParaRPr>
          </a:p>
        </p:txBody>
      </p:sp>
      <p:sp>
        <p:nvSpPr>
          <p:cNvPr id="14" name="Rectangle 13"/>
          <p:cNvSpPr/>
          <p:nvPr/>
        </p:nvSpPr>
        <p:spPr>
          <a:xfrm>
            <a:off x="242923" y="5731134"/>
            <a:ext cx="5580738" cy="939390"/>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Did farmers do something similar to buying stocks on margin?</a:t>
            </a:r>
            <a:endParaRPr lang="en-US" sz="2400" dirty="0">
              <a:solidFill>
                <a:schemeClr val="tx1"/>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22732208"/>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49165" y="356261"/>
            <a:ext cx="6191041" cy="6222230"/>
          </a:xfrm>
          <a:prstGeom prst="rect">
            <a:avLst/>
          </a:prstGeom>
        </p:spPr>
      </p:pic>
      <p:sp>
        <p:nvSpPr>
          <p:cNvPr id="5" name="Title 1"/>
          <p:cNvSpPr>
            <a:spLocks noGrp="1"/>
          </p:cNvSpPr>
          <p:nvPr>
            <p:ph type="title"/>
          </p:nvPr>
        </p:nvSpPr>
        <p:spPr>
          <a:xfrm>
            <a:off x="6783946" y="356261"/>
            <a:ext cx="2090942" cy="4031458"/>
          </a:xfrm>
          <a:ln>
            <a:solidFill>
              <a:schemeClr val="tx1"/>
            </a:solidFill>
          </a:ln>
        </p:spPr>
        <p:txBody>
          <a:bodyPr>
            <a:normAutofit/>
          </a:bodyPr>
          <a:lstStyle/>
          <a:p>
            <a:r>
              <a:rPr lang="en-US" sz="3600" dirty="0" smtClean="0"/>
              <a:t>What did this cartoonist think of the New Deal?</a:t>
            </a:r>
            <a:endParaRPr lang="en-US" sz="36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285297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7649" name="Picture 3" descr="chapter_activity"/>
          <p:cNvPicPr>
            <a:picLocks noGrp="1"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0"/>
            <a:ext cx="9144000" cy="81915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27651" name="Rectangle 7"/>
          <p:cNvSpPr>
            <a:spLocks noGrp="1" noChangeArrowheads="1"/>
          </p:cNvSpPr>
          <p:nvPr>
            <p:ph type="title"/>
          </p:nvPr>
        </p:nvSpPr>
        <p:spPr bwMode="auto">
          <a:xfrm>
            <a:off x="914400" y="7104063"/>
            <a:ext cx="8229600" cy="171450"/>
          </a:xfr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Progress Monitoring Transparency Section 4</a:t>
            </a:r>
          </a:p>
        </p:txBody>
      </p:sp>
      <p:pic>
        <p:nvPicPr>
          <p:cNvPr id="27653" name="Picture 18" descr="bttn_prev">
            <a:hlinkClick r:id="" action="ppaction://hlinkshowjump?jump=previousslide" highlightClick="1"/>
          </p:cNvPr>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8528050" y="6489700"/>
            <a:ext cx="420688" cy="30956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27654" name="Picture 19" descr="bttn_exit">
            <a:hlinkClick r:id="" action="ppaction://hlinkshowjump?jump=endshow" highlightClick="1"/>
          </p:cNvPr>
          <p:cNvPicPr>
            <a:picLocks noChangeAspect="1" noChangeArrowheads="1"/>
          </p:cNvPicPr>
          <p:nvPr/>
        </p:nvPicPr>
        <p:blipFill>
          <a:blip r:embed="rId5">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467600" y="6491288"/>
            <a:ext cx="420688" cy="30638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27655" name="Picture 20" descr="toc">
            <a:hlinkClick r:id="rId6" action="ppaction://hlinksldjump"/>
          </p:cNvPr>
          <p:cNvPicPr>
            <a:picLocks noChangeAspect="1" noChangeArrowheads="1"/>
          </p:cNvPicPr>
          <p:nvPr/>
        </p:nvPicPr>
        <p:blipFill>
          <a:blip r:embed="rId7">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8001000" y="6489700"/>
            <a:ext cx="420688" cy="30956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27657" name="Picture 23" descr="pmtms_mv_p0224_dia"/>
          <p:cNvPicPr>
            <a:picLocks noChangeAspect="1" noChangeArrowheads="1"/>
          </p:cNvPicPr>
          <p:nvPr/>
        </p:nvPicPr>
        <p:blipFill>
          <a:blip r:embed="rId8">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6235" y="490537"/>
            <a:ext cx="8420490" cy="606847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11" name="Rectangle 10"/>
          <p:cNvSpPr/>
          <p:nvPr/>
        </p:nvSpPr>
        <p:spPr>
          <a:xfrm>
            <a:off x="5932080" y="1215973"/>
            <a:ext cx="2584701" cy="4081454"/>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What was the impact of installment sales ?</a:t>
            </a:r>
          </a:p>
          <a:p>
            <a:pPr algn="ctr"/>
            <a:r>
              <a:rPr lang="en-US" sz="2400" dirty="0" smtClean="0">
                <a:solidFill>
                  <a:schemeClr val="tx1"/>
                </a:solidFill>
              </a:rPr>
              <a:t>Personal debt increased by ___% from 1920 to 1929.</a:t>
            </a:r>
            <a:endParaRPr lang="en-US" sz="2400" dirty="0">
              <a:solidFill>
                <a:schemeClr val="tx1"/>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36973069"/>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is life</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Starting debt in 1920 was about $50 billion.</a:t>
            </a:r>
          </a:p>
          <a:p>
            <a:pPr marL="0" indent="0">
              <a:buNone/>
            </a:pPr>
            <a:r>
              <a:rPr lang="en-US" dirty="0" smtClean="0"/>
              <a:t>Ending debt in 1929 was about $70 billion.</a:t>
            </a:r>
          </a:p>
          <a:p>
            <a:pPr marL="0" indent="0">
              <a:buNone/>
            </a:pPr>
            <a:endParaRPr lang="en-US" dirty="0"/>
          </a:p>
          <a:p>
            <a:pPr marL="0" indent="0">
              <a:buNone/>
            </a:pPr>
            <a:r>
              <a:rPr lang="en-US" dirty="0" smtClean="0"/>
              <a:t>70-50=20</a:t>
            </a:r>
          </a:p>
          <a:p>
            <a:pPr marL="0" indent="0">
              <a:buNone/>
            </a:pPr>
            <a:r>
              <a:rPr lang="en-US" dirty="0" smtClean="0"/>
              <a:t>20/50=.40=40%</a:t>
            </a:r>
          </a:p>
          <a:p>
            <a:pPr marL="0" indent="0">
              <a:buNone/>
            </a:pPr>
            <a:r>
              <a:rPr lang="en-US" dirty="0" smtClean="0"/>
              <a:t>During the ten year period, personal debt increased by 40%. </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15304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SHORT-term</a:t>
            </a:r>
            <a:endParaRPr lang="en-US" dirty="0"/>
          </a:p>
        </p:txBody>
      </p:sp>
      <p:pic>
        <p:nvPicPr>
          <p:cNvPr id="4" name="Content Placeholder 3"/>
          <p:cNvPicPr>
            <a:picLocks noGrp="1" noChangeAspect="1"/>
          </p:cNvPicPr>
          <p:nvPr>
            <p:ph idx="1"/>
          </p:nvPr>
        </p:nvPicPr>
        <p:blipFill>
          <a:blip r:embed="rId2"/>
          <a:srcRect t="7225" b="7225"/>
          <a:stretch>
            <a:fillRect/>
          </a:stretch>
        </p:blipFill>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2141409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LONG-term</a:t>
            </a:r>
            <a:endParaRPr lang="en-US" dirty="0"/>
          </a:p>
        </p:txBody>
      </p:sp>
      <p:pic>
        <p:nvPicPr>
          <p:cNvPr id="4" name="Content Placeholder 3"/>
          <p:cNvPicPr>
            <a:picLocks noGrp="1" noChangeAspect="1"/>
          </p:cNvPicPr>
          <p:nvPr>
            <p:ph idx="1"/>
          </p:nvPr>
        </p:nvPicPr>
        <p:blipFill>
          <a:blip r:embed="rId2"/>
          <a:srcRect t="10297" b="10297"/>
          <a:stretch>
            <a:fillRect/>
          </a:stretch>
        </p:blipFill>
        <p:spPr/>
      </p:pic>
      <p:sp>
        <p:nvSpPr>
          <p:cNvPr id="5" name="TextBox 4"/>
          <p:cNvSpPr txBox="1"/>
          <p:nvPr/>
        </p:nvSpPr>
        <p:spPr>
          <a:xfrm>
            <a:off x="1084192" y="6288759"/>
            <a:ext cx="652643" cy="369332"/>
          </a:xfrm>
          <a:prstGeom prst="rect">
            <a:avLst/>
          </a:prstGeom>
          <a:noFill/>
        </p:spPr>
        <p:txBody>
          <a:bodyPr wrap="none" rtlCol="0">
            <a:spAutoFit/>
          </a:bodyPr>
          <a:lstStyle/>
          <a:p>
            <a:r>
              <a:rPr lang="en-US" dirty="0" smtClean="0"/>
              <a:t>1900</a:t>
            </a:r>
            <a:endParaRPr lang="en-US" dirty="0"/>
          </a:p>
        </p:txBody>
      </p:sp>
      <p:sp>
        <p:nvSpPr>
          <p:cNvPr id="6" name="TextBox 5"/>
          <p:cNvSpPr txBox="1"/>
          <p:nvPr/>
        </p:nvSpPr>
        <p:spPr>
          <a:xfrm>
            <a:off x="8005307" y="6154647"/>
            <a:ext cx="652643" cy="369332"/>
          </a:xfrm>
          <a:prstGeom prst="rect">
            <a:avLst/>
          </a:prstGeom>
          <a:noFill/>
        </p:spPr>
        <p:txBody>
          <a:bodyPr wrap="none" rtlCol="0">
            <a:spAutoFit/>
          </a:bodyPr>
          <a:lstStyle/>
          <a:p>
            <a:r>
              <a:rPr lang="en-US" dirty="0" smtClean="0"/>
              <a:t>2009</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4144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097" name="Picture 1"/>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43038" y="478831"/>
            <a:ext cx="8149435" cy="6106164"/>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5531938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121" name="Picture 1"/>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00112" y="297304"/>
            <a:ext cx="8322340" cy="624338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2" name="TextBox 1"/>
          <p:cNvSpPr txBox="1"/>
          <p:nvPr/>
        </p:nvSpPr>
        <p:spPr>
          <a:xfrm>
            <a:off x="201349" y="157898"/>
            <a:ext cx="8521103" cy="584776"/>
          </a:xfrm>
          <a:prstGeom prst="rect">
            <a:avLst/>
          </a:prstGeom>
          <a:solidFill>
            <a:schemeClr val="bg1"/>
          </a:solidFill>
          <a:ln>
            <a:solidFill>
              <a:schemeClr val="tx1"/>
            </a:solidFill>
          </a:ln>
        </p:spPr>
        <p:txBody>
          <a:bodyPr wrap="square" rtlCol="0">
            <a:spAutoFit/>
          </a:bodyPr>
          <a:lstStyle/>
          <a:p>
            <a:r>
              <a:rPr lang="en-US" sz="3200" dirty="0" smtClean="0"/>
              <a:t>In a healthy economy, business spirals “up.”</a:t>
            </a:r>
            <a:endParaRPr lang="en-US" dirty="0"/>
          </a:p>
        </p:txBody>
      </p:sp>
      <p:sp>
        <p:nvSpPr>
          <p:cNvPr id="4" name="TextBox 3"/>
          <p:cNvSpPr txBox="1"/>
          <p:nvPr/>
        </p:nvSpPr>
        <p:spPr>
          <a:xfrm>
            <a:off x="7255292" y="755781"/>
            <a:ext cx="1467160" cy="369332"/>
          </a:xfrm>
          <a:prstGeom prst="rect">
            <a:avLst/>
          </a:prstGeom>
          <a:solidFill>
            <a:schemeClr val="bg1"/>
          </a:solidFill>
          <a:ln>
            <a:noFill/>
          </a:ln>
        </p:spPr>
        <p:txBody>
          <a:bodyPr wrap="square" rtlCol="0">
            <a:spAutoFit/>
          </a:bodyPr>
          <a:lstStyle/>
          <a:p>
            <a:endParaRPr lang="en-US" dirty="0"/>
          </a:p>
        </p:txBody>
      </p:sp>
      <p:sp>
        <p:nvSpPr>
          <p:cNvPr id="5" name="TextBox 4"/>
          <p:cNvSpPr txBox="1"/>
          <p:nvPr/>
        </p:nvSpPr>
        <p:spPr>
          <a:xfrm>
            <a:off x="353749" y="5963863"/>
            <a:ext cx="8521103" cy="584776"/>
          </a:xfrm>
          <a:prstGeom prst="rect">
            <a:avLst/>
          </a:prstGeom>
          <a:solidFill>
            <a:schemeClr val="bg1"/>
          </a:solidFill>
          <a:ln>
            <a:solidFill>
              <a:schemeClr val="tx1"/>
            </a:solidFill>
          </a:ln>
        </p:spPr>
        <p:txBody>
          <a:bodyPr wrap="square" rtlCol="0">
            <a:spAutoFit/>
          </a:bodyPr>
          <a:lstStyle/>
          <a:p>
            <a:r>
              <a:rPr lang="en-US" sz="3200" dirty="0" smtClean="0"/>
              <a:t>“</a:t>
            </a:r>
            <a:r>
              <a:rPr lang="en-US" sz="3200" dirty="0" err="1" smtClean="0"/>
              <a:t>Yeay</a:t>
            </a:r>
            <a:r>
              <a:rPr lang="en-US" sz="3200" dirty="0" smtClean="0"/>
              <a:t>! Isn’t this fun? I know it will last forever!”</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905468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3376</TotalTime>
  <Words>1432</Words>
  <Application>Microsoft Macintosh PowerPoint</Application>
  <PresentationFormat>On-screen Show (4:3)</PresentationFormat>
  <Paragraphs>143</Paragraphs>
  <Slides>30</Slides>
  <Notes>7</Notes>
  <HiddenSlides>0</HiddenSlides>
  <MMClips>0</MMClips>
  <ScaleCrop>false</ScaleCrop>
  <HeadingPairs>
    <vt:vector size="4" baseType="variant">
      <vt:variant>
        <vt:lpstr>Design Template</vt:lpstr>
      </vt:variant>
      <vt:variant>
        <vt:i4>1</vt:i4>
      </vt:variant>
      <vt:variant>
        <vt:lpstr>Slide Titles</vt:lpstr>
      </vt:variant>
      <vt:variant>
        <vt:i4>30</vt:i4>
      </vt:variant>
    </vt:vector>
  </HeadingPairs>
  <TitlesOfParts>
    <vt:vector size="31" baseType="lpstr">
      <vt:lpstr>Office Theme</vt:lpstr>
      <vt:lpstr>What caused the Great Depression?</vt:lpstr>
      <vt:lpstr>Transparency: Automobile Sales in the 1920s</vt:lpstr>
      <vt:lpstr>Transparency: Buying Stocks on Margin</vt:lpstr>
      <vt:lpstr>Progress Monitoring Transparency Section 4</vt:lpstr>
      <vt:lpstr>Math is life</vt:lpstr>
      <vt:lpstr>SHORT-term</vt:lpstr>
      <vt:lpstr>LONG-term</vt:lpstr>
      <vt:lpstr>Slide 8</vt:lpstr>
      <vt:lpstr>Slide 9</vt:lpstr>
      <vt:lpstr>Spirals go both ways.</vt:lpstr>
      <vt:lpstr>Slide 11</vt:lpstr>
      <vt:lpstr>What caused the Great Depression?</vt:lpstr>
      <vt:lpstr>What caused the Great Depression?</vt:lpstr>
      <vt:lpstr>What caused the Great Depression?</vt:lpstr>
      <vt:lpstr>What caused the Great Depression?</vt:lpstr>
      <vt:lpstr>What did Hoover do?</vt:lpstr>
      <vt:lpstr> The Department of the Treasury  --print money --disburse payments to the American public (e.g. build roads), --collect taxes, --borrow funds necessary to run the federal government (for example, sell bonds to China), </vt:lpstr>
      <vt:lpstr>What did the “Bonus Army” want?</vt:lpstr>
      <vt:lpstr>What happened to the soil?</vt:lpstr>
      <vt:lpstr>Who feeds you when you have no money?</vt:lpstr>
      <vt:lpstr>Slide 21</vt:lpstr>
      <vt:lpstr>Do Now</vt:lpstr>
      <vt:lpstr>What are the qualities of a good leader?</vt:lpstr>
      <vt:lpstr>Who was Roosevelt?</vt:lpstr>
      <vt:lpstr>What actions did Roosevelt take to solve the complex problems?</vt:lpstr>
      <vt:lpstr>Why did Roosevelt deliver “fireside chats”?</vt:lpstr>
      <vt:lpstr>What actions did Roosevelt take to solve the complex problems?</vt:lpstr>
      <vt:lpstr>What actions did Roosevelt take to solve the complex problems?</vt:lpstr>
      <vt:lpstr>Slide 29</vt:lpstr>
      <vt:lpstr>What did this cartoonist think of the New Deal?</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Department of the Treasury  produce coin and currency, the  disburse payments to the American public, collect revenue borrow funds necessary to run the federal government.  predict and prevent economic and financial crises. </dc:title>
  <dc:creator>Thomas Hagerty</dc:creator>
  <cp:lastModifiedBy>Hagerty</cp:lastModifiedBy>
  <cp:revision>45</cp:revision>
  <dcterms:created xsi:type="dcterms:W3CDTF">2016-01-15T19:34:53Z</dcterms:created>
  <dcterms:modified xsi:type="dcterms:W3CDTF">2016-01-15T20:22:51Z</dcterms:modified>
</cp:coreProperties>
</file>